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7" r:id="rId3"/>
  </p:sldMasterIdLst>
  <p:notesMasterIdLst>
    <p:notesMasterId r:id="rId38"/>
  </p:notesMasterIdLst>
  <p:sldIdLst>
    <p:sldId id="257" r:id="rId4"/>
    <p:sldId id="271" r:id="rId5"/>
    <p:sldId id="301" r:id="rId6"/>
    <p:sldId id="264" r:id="rId7"/>
    <p:sldId id="302" r:id="rId8"/>
    <p:sldId id="303" r:id="rId9"/>
    <p:sldId id="256" r:id="rId10"/>
    <p:sldId id="263" r:id="rId11"/>
    <p:sldId id="282" r:id="rId12"/>
    <p:sldId id="276" r:id="rId13"/>
    <p:sldId id="304" r:id="rId14"/>
    <p:sldId id="305" r:id="rId15"/>
    <p:sldId id="265" r:id="rId16"/>
    <p:sldId id="306" r:id="rId17"/>
    <p:sldId id="284" r:id="rId18"/>
    <p:sldId id="285" r:id="rId19"/>
    <p:sldId id="269" r:id="rId20"/>
    <p:sldId id="286" r:id="rId21"/>
    <p:sldId id="288" r:id="rId22"/>
    <p:sldId id="289" r:id="rId23"/>
    <p:sldId id="292" r:id="rId24"/>
    <p:sldId id="268" r:id="rId25"/>
    <p:sldId id="290" r:id="rId26"/>
    <p:sldId id="291" r:id="rId27"/>
    <p:sldId id="294" r:id="rId28"/>
    <p:sldId id="293" r:id="rId29"/>
    <p:sldId id="295" r:id="rId30"/>
    <p:sldId id="297" r:id="rId31"/>
    <p:sldId id="298" r:id="rId32"/>
    <p:sldId id="299" r:id="rId33"/>
    <p:sldId id="266" r:id="rId34"/>
    <p:sldId id="300" r:id="rId35"/>
    <p:sldId id="307" r:id="rId36"/>
    <p:sldId id="30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2400"/>
    <a:srgbClr val="4A1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34" autoAdjust="0"/>
    <p:restoredTop sz="90920" autoAdjust="0"/>
  </p:normalViewPr>
  <p:slideViewPr>
    <p:cSldViewPr>
      <p:cViewPr varScale="1">
        <p:scale>
          <a:sx n="105" d="100"/>
          <a:sy n="105" d="100"/>
        </p:scale>
        <p:origin x="1416" y="13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12295488-1EF7-4644-84FA-036A3B6A3023}" type="slidenum">
              <a:rPr lang="en-US" altLang="en-US"/>
              <a:pPr/>
              <a:t>‹#›</a:t>
            </a:fld>
            <a:endParaRPr lang="en-US" altLang="en-US"/>
          </a:p>
        </p:txBody>
      </p:sp>
    </p:spTree>
    <p:extLst>
      <p:ext uri="{BB962C8B-B14F-4D97-AF65-F5344CB8AC3E}">
        <p14:creationId xmlns:p14="http://schemas.microsoft.com/office/powerpoint/2010/main" val="31710569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B0640-E51F-4D9D-B7BC-48C1847FD49B}" type="slidenum">
              <a:rPr lang="en-US" altLang="en-US"/>
              <a:pPr/>
              <a:t>1</a:t>
            </a:fld>
            <a:endParaRPr lang="en-US" altLang="en-US"/>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295488-1EF7-4644-84FA-036A3B6A3023}" type="slidenum">
              <a:rPr lang="en-US" altLang="en-US" smtClean="0"/>
              <a:pPr/>
              <a:t>14</a:t>
            </a:fld>
            <a:endParaRPr lang="en-US" altLang="en-US"/>
          </a:p>
        </p:txBody>
      </p:sp>
    </p:spTree>
    <p:extLst>
      <p:ext uri="{BB962C8B-B14F-4D97-AF65-F5344CB8AC3E}">
        <p14:creationId xmlns:p14="http://schemas.microsoft.com/office/powerpoint/2010/main" val="181526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15</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7421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17</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22</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26</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1488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307440-F464-4D4F-8300-5F32965E4031}" type="slidenum">
              <a:rPr lang="en-US" smtClean="0"/>
              <a:pPr/>
              <a:t>30</a:t>
            </a:fld>
            <a:endParaRPr lang="en-US"/>
          </a:p>
        </p:txBody>
      </p:sp>
    </p:spTree>
    <p:extLst>
      <p:ext uri="{BB962C8B-B14F-4D97-AF65-F5344CB8AC3E}">
        <p14:creationId xmlns:p14="http://schemas.microsoft.com/office/powerpoint/2010/main" val="389079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31</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23FF4-4A8F-4E6D-8CAA-641D186A6176}" type="slidenum">
              <a:rPr lang="en-US" altLang="en-US"/>
              <a:pPr/>
              <a:t>2</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23FF4-4A8F-4E6D-8CAA-641D186A6176}" type="slidenum">
              <a:rPr lang="en-US" altLang="en-US"/>
              <a:pPr/>
              <a:t>3</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1168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4</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23FF4-4A8F-4E6D-8CAA-641D186A6176}" type="slidenum">
              <a:rPr lang="en-US" altLang="en-US"/>
              <a:pPr/>
              <a:t>5</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35250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D23FF4-4A8F-4E6D-8CAA-641D186A6176}" type="slidenum">
              <a:rPr lang="en-US" altLang="en-US"/>
              <a:pPr/>
              <a:t>6</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21569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7</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8</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0B4E4-D005-4D19-883C-18DD8724BE6D}" type="slidenum">
              <a:rPr lang="en-US" altLang="en-US"/>
              <a:pPr/>
              <a:t>13</a:t>
            </a:fld>
            <a:endParaRPr lang="en-US" alt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90EBAD3-D108-4FE7-AB77-05C526854A90}" type="slidenum">
              <a:rPr lang="en-US" altLang="en-US" smtClean="0"/>
              <a:pPr/>
              <a:t>‹#›</a:t>
            </a:fld>
            <a:endParaRPr lang="en-US" altLang="en-US"/>
          </a:p>
        </p:txBody>
      </p:sp>
    </p:spTree>
    <p:extLst>
      <p:ext uri="{BB962C8B-B14F-4D97-AF65-F5344CB8AC3E}">
        <p14:creationId xmlns:p14="http://schemas.microsoft.com/office/powerpoint/2010/main" val="336175200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2E8EA10-7DD1-427E-9425-595A16172A64}" type="slidenum">
              <a:rPr lang="en-US" altLang="en-US" smtClean="0"/>
              <a:pPr/>
              <a:t>‹#›</a:t>
            </a:fld>
            <a:endParaRPr lang="en-US" altLang="en-US"/>
          </a:p>
        </p:txBody>
      </p:sp>
    </p:spTree>
    <p:extLst>
      <p:ext uri="{BB962C8B-B14F-4D97-AF65-F5344CB8AC3E}">
        <p14:creationId xmlns:p14="http://schemas.microsoft.com/office/powerpoint/2010/main" val="347160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6B6BB43-0663-4EE7-9453-588BE41C4798}" type="slidenum">
              <a:rPr lang="en-US" altLang="en-US" smtClean="0"/>
              <a:pPr/>
              <a:t>‹#›</a:t>
            </a:fld>
            <a:endParaRPr lang="en-US" altLang="en-US"/>
          </a:p>
        </p:txBody>
      </p:sp>
    </p:spTree>
    <p:extLst>
      <p:ext uri="{BB962C8B-B14F-4D97-AF65-F5344CB8AC3E}">
        <p14:creationId xmlns:p14="http://schemas.microsoft.com/office/powerpoint/2010/main" val="184417843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EF598A-05A0-46C1-B733-1C43D2921747}" type="slidenum">
              <a:rPr lang="en-US" altLang="en-US" smtClean="0"/>
              <a:pPr/>
              <a:t>‹#›</a:t>
            </a:fld>
            <a:endParaRPr lang="en-US" altLang="en-US"/>
          </a:p>
        </p:txBody>
      </p:sp>
    </p:spTree>
    <p:extLst>
      <p:ext uri="{BB962C8B-B14F-4D97-AF65-F5344CB8AC3E}">
        <p14:creationId xmlns:p14="http://schemas.microsoft.com/office/powerpoint/2010/main" val="878783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2DAF248-42E0-4625-9558-910C62219D32}" type="slidenum">
              <a:rPr lang="en-US" altLang="en-US" smtClean="0"/>
              <a:pPr/>
              <a:t>‹#›</a:t>
            </a:fld>
            <a:endParaRPr lang="en-US" altLang="en-US"/>
          </a:p>
        </p:txBody>
      </p:sp>
    </p:spTree>
    <p:extLst>
      <p:ext uri="{BB962C8B-B14F-4D97-AF65-F5344CB8AC3E}">
        <p14:creationId xmlns:p14="http://schemas.microsoft.com/office/powerpoint/2010/main" val="108794689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52DE7CA-3F25-413C-9094-3256BE684C1C}" type="slidenum">
              <a:rPr lang="en-US" altLang="en-US" smtClean="0"/>
              <a:pPr/>
              <a:t>‹#›</a:t>
            </a:fld>
            <a:endParaRPr lang="en-US" altLang="en-US"/>
          </a:p>
        </p:txBody>
      </p:sp>
    </p:spTree>
    <p:extLst>
      <p:ext uri="{BB962C8B-B14F-4D97-AF65-F5344CB8AC3E}">
        <p14:creationId xmlns:p14="http://schemas.microsoft.com/office/powerpoint/2010/main" val="105229720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B4F72631-ED6C-4289-8486-9A468D44B7C3}" type="slidenum">
              <a:rPr lang="en-US" altLang="en-US" smtClean="0"/>
              <a:pPr/>
              <a:t>‹#›</a:t>
            </a:fld>
            <a:endParaRPr lang="en-US" altLang="en-US"/>
          </a:p>
        </p:txBody>
      </p:sp>
    </p:spTree>
    <p:extLst>
      <p:ext uri="{BB962C8B-B14F-4D97-AF65-F5344CB8AC3E}">
        <p14:creationId xmlns:p14="http://schemas.microsoft.com/office/powerpoint/2010/main" val="2464138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3F72BD80-C97A-4B13-9BCF-279BF06E994D}" type="slidenum">
              <a:rPr lang="en-US" altLang="en-US" smtClean="0"/>
              <a:pPr/>
              <a:t>‹#›</a:t>
            </a:fld>
            <a:endParaRPr lang="en-US" altLang="en-US"/>
          </a:p>
        </p:txBody>
      </p:sp>
    </p:spTree>
    <p:extLst>
      <p:ext uri="{BB962C8B-B14F-4D97-AF65-F5344CB8AC3E}">
        <p14:creationId xmlns:p14="http://schemas.microsoft.com/office/powerpoint/2010/main" val="3227808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B64AF31F-1073-4F6B-BA6E-DF078AF6A1CA}" type="slidenum">
              <a:rPr lang="en-US" altLang="en-US" smtClean="0"/>
              <a:pPr/>
              <a:t>‹#›</a:t>
            </a:fld>
            <a:endParaRPr lang="en-US" altLang="en-US"/>
          </a:p>
        </p:txBody>
      </p:sp>
    </p:spTree>
    <p:extLst>
      <p:ext uri="{BB962C8B-B14F-4D97-AF65-F5344CB8AC3E}">
        <p14:creationId xmlns:p14="http://schemas.microsoft.com/office/powerpoint/2010/main" val="24126021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14F37AA-E261-49E4-BECB-007AA01E577B}" type="slidenum">
              <a:rPr lang="en-US" altLang="en-US" smtClean="0"/>
              <a:pPr/>
              <a:t>‹#›</a:t>
            </a:fld>
            <a:endParaRPr lang="en-US" altLang="en-US"/>
          </a:p>
        </p:txBody>
      </p:sp>
    </p:spTree>
    <p:extLst>
      <p:ext uri="{BB962C8B-B14F-4D97-AF65-F5344CB8AC3E}">
        <p14:creationId xmlns:p14="http://schemas.microsoft.com/office/powerpoint/2010/main" val="14401782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E5474A-B560-4A15-8C6F-989C2338AC1A}" type="slidenum">
              <a:rPr lang="en-US" altLang="en-US" smtClean="0"/>
              <a:pPr/>
              <a:t>‹#›</a:t>
            </a:fld>
            <a:endParaRPr lang="en-US" altLang="en-US"/>
          </a:p>
        </p:txBody>
      </p:sp>
    </p:spTree>
    <p:extLst>
      <p:ext uri="{BB962C8B-B14F-4D97-AF65-F5344CB8AC3E}">
        <p14:creationId xmlns:p14="http://schemas.microsoft.com/office/powerpoint/2010/main" val="350015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E2A5E50-A3DE-4D24-9F92-B41D61B065E6}" type="slidenum">
              <a:rPr lang="en-US" altLang="en-US" smtClean="0"/>
              <a:pPr/>
              <a:t>‹#›</a:t>
            </a:fld>
            <a:endParaRPr lang="en-US" altLang="en-US"/>
          </a:p>
        </p:txBody>
      </p:sp>
    </p:spTree>
    <p:extLst>
      <p:ext uri="{BB962C8B-B14F-4D97-AF65-F5344CB8AC3E}">
        <p14:creationId xmlns:p14="http://schemas.microsoft.com/office/powerpoint/2010/main" val="3086643077"/>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http://lib.colostate.edu/archives/uhpc/"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lib.colostate.edu/archives/water/" TargetMode="External"/><Relationship Id="rId3" Type="http://schemas.openxmlformats.org/officeDocument/2006/relationships/image" Target="../media/image45.jpeg"/><Relationship Id="rId7"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lib.colostate.edu/archives/water/water-tables" TargetMode="External"/><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968474"/>
            <a:ext cx="8382000" cy="4975126"/>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3078" name="Text Box 6"/>
          <p:cNvSpPr txBox="1">
            <a:spLocks noChangeArrowheads="1"/>
          </p:cNvSpPr>
          <p:nvPr/>
        </p:nvSpPr>
        <p:spPr bwMode="auto">
          <a:xfrm>
            <a:off x="304800" y="1431925"/>
            <a:ext cx="51816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000" b="1" dirty="0">
                <a:solidFill>
                  <a:srgbClr val="472400"/>
                </a:solidFill>
                <a:latin typeface="Times" pitchFamily="1" charset="0"/>
              </a:rPr>
              <a:t>Intro to Archives Management</a:t>
            </a:r>
            <a:endParaRPr lang="en-US" altLang="en-US" sz="3200" b="1" dirty="0">
              <a:solidFill>
                <a:srgbClr val="472400"/>
              </a:solidFill>
              <a:latin typeface="Times" pitchFamily="1" charset="0"/>
            </a:endParaRPr>
          </a:p>
        </p:txBody>
      </p:sp>
      <p:sp>
        <p:nvSpPr>
          <p:cNvPr id="3079" name="Text Box 7"/>
          <p:cNvSpPr txBox="1">
            <a:spLocks noChangeArrowheads="1"/>
          </p:cNvSpPr>
          <p:nvPr/>
        </p:nvSpPr>
        <p:spPr bwMode="auto">
          <a:xfrm>
            <a:off x="335280" y="2330428"/>
            <a:ext cx="5243644" cy="404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marL="285750" indent="-285750">
              <a:spcBef>
                <a:spcPct val="50000"/>
              </a:spcBef>
              <a:buFont typeface="Arial" panose="020B0604020202020204" pitchFamily="34" charset="0"/>
              <a:buChar char="•"/>
            </a:pPr>
            <a:endParaRPr lang="en-US" altLang="en-US" sz="1400" b="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a:t>
            </a:r>
          </a:p>
          <a:p>
            <a:pPr>
              <a:spcBef>
                <a:spcPct val="50000"/>
              </a:spcBef>
            </a:pPr>
            <a:r>
              <a:rPr lang="en-US" altLang="en-US" sz="1400" dirty="0">
                <a:solidFill>
                  <a:srgbClr val="472400"/>
                </a:solidFill>
                <a:latin typeface="Times" pitchFamily="1" charset="0"/>
              </a:rPr>
              <a:t>• Description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a:p>
            <a:pPr marL="285750" indent="-285750">
              <a:spcBef>
                <a:spcPct val="50000"/>
              </a:spcBef>
              <a:buFont typeface="Arial" panose="020B0604020202020204" pitchFamily="34" charset="0"/>
              <a:buChar char="•"/>
            </a:pPr>
            <a:endParaRPr lang="en-US" altLang="en-US" dirty="0"/>
          </a:p>
        </p:txBody>
      </p:sp>
      <p:sp>
        <p:nvSpPr>
          <p:cNvPr id="3080" name="Text Box 8"/>
          <p:cNvSpPr txBox="1">
            <a:spLocks noChangeArrowheads="1"/>
          </p:cNvSpPr>
          <p:nvPr/>
        </p:nvSpPr>
        <p:spPr bwMode="auto">
          <a:xfrm>
            <a:off x="228600" y="2209800"/>
            <a:ext cx="5181600" cy="43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200" b="1" dirty="0">
                <a:solidFill>
                  <a:srgbClr val="472400"/>
                </a:solidFill>
                <a:latin typeface="Times" pitchFamily="1" charset="0"/>
              </a:rPr>
              <a:t>What do I do with all this stuff?</a:t>
            </a:r>
            <a:endParaRPr lang="en-US" altLang="en-US" sz="3200" b="1" dirty="0">
              <a:solidFill>
                <a:srgbClr val="472400"/>
              </a:solidFill>
              <a:latin typeface="Times" pitchFamily="1" charset="0"/>
            </a:endParaRPr>
          </a:p>
        </p:txBody>
      </p:sp>
      <p:sp>
        <p:nvSpPr>
          <p:cNvPr id="3082" name="Text Box 10"/>
          <p:cNvSpPr txBox="1">
            <a:spLocks noChangeArrowheads="1"/>
          </p:cNvSpPr>
          <p:nvPr/>
        </p:nvSpPr>
        <p:spPr bwMode="auto">
          <a:xfrm>
            <a:off x="228600" y="0"/>
            <a:ext cx="86868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Archives 101</a:t>
            </a:r>
          </a:p>
        </p:txBody>
      </p:sp>
      <p:sp>
        <p:nvSpPr>
          <p:cNvPr id="2" name="TextBox 1"/>
          <p:cNvSpPr txBox="1"/>
          <p:nvPr/>
        </p:nvSpPr>
        <p:spPr>
          <a:xfrm>
            <a:off x="192024" y="6172200"/>
            <a:ext cx="7230506" cy="523220"/>
          </a:xfrm>
          <a:prstGeom prst="rect">
            <a:avLst/>
          </a:prstGeom>
          <a:noFill/>
        </p:spPr>
        <p:txBody>
          <a:bodyPr wrap="none" rtlCol="0" anchor="t">
            <a:spAutoFit/>
          </a:bodyPr>
          <a:lstStyle/>
          <a:p>
            <a:r>
              <a:rPr lang="EN-US" sz="1400" b="1" dirty="0">
                <a:solidFill>
                  <a:srgbClr val="002060"/>
                </a:solidFill>
                <a:latin typeface="Times" panose="02020603050405020304" pitchFamily="18" charset="0"/>
                <a:cs typeface="Times" panose="02020603050405020304" pitchFamily="18" charset="0"/>
              </a:rPr>
              <a:t>Shaun Boyd – Archivist, Douglas County Libraries; Aly Jabrocki – Colorado State Archivist</a:t>
            </a:r>
            <a:r>
              <a:rPr lang="en-US" sz="1400" b="1" dirty="0">
                <a:latin typeface="Times" panose="02020603050405020304" pitchFamily="18" charset="0"/>
                <a:cs typeface="Times" panose="02020603050405020304" pitchFamily="18" charset="0"/>
              </a:rPr>
              <a:t/>
            </a:r>
            <a:br>
              <a:rPr lang="en-US" sz="1400" b="1" dirty="0">
                <a:latin typeface="Times" panose="02020603050405020304" pitchFamily="18" charset="0"/>
                <a:cs typeface="Times" panose="02020603050405020304" pitchFamily="18" charset="0"/>
              </a:rPr>
            </a:br>
            <a:r>
              <a:rPr lang="EN-US" sz="1400" b="1" dirty="0">
                <a:solidFill>
                  <a:srgbClr val="002060"/>
                </a:solidFill>
                <a:latin typeface="Times" panose="02020603050405020304" pitchFamily="18" charset="0"/>
                <a:cs typeface="Times" panose="02020603050405020304" pitchFamily="18" charset="0"/>
              </a:rPr>
              <a:t>Slides also contributed by Jay Trask, George Orlowski and Janet Bishop</a:t>
            </a:r>
          </a:p>
        </p:txBody>
      </p:sp>
      <p:pic>
        <p:nvPicPr>
          <p:cNvPr id="8194" name="Picture 2" descr="http://upload.wikimedia.org/wikipedia/commons/a/a2/CA_State_Archives_Box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1593938"/>
            <a:ext cx="2500444" cy="36685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7334" y="5444573"/>
            <a:ext cx="997962" cy="12508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0400" y="118945"/>
            <a:ext cx="1834896" cy="6238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9459" name="Rectangle 3"/>
          <p:cNvSpPr>
            <a:spLocks noGrp="1" noChangeArrowheads="1"/>
          </p:cNvSpPr>
          <p:nvPr>
            <p:ph idx="1"/>
          </p:nvPr>
        </p:nvSpPr>
        <p:spPr>
          <a:xfrm>
            <a:off x="457200" y="914400"/>
            <a:ext cx="8229600" cy="2995033"/>
          </a:xfrm>
        </p:spPr>
        <p:txBody>
          <a:bodyPr vert="horz" lIns="91440" tIns="45720" rIns="91440" bIns="45720" rtlCol="0" anchor="t">
            <a:noAutofit/>
          </a:bodyPr>
          <a:lstStyle/>
          <a:p>
            <a:pPr>
              <a:defRPr/>
            </a:pPr>
            <a:r>
              <a:rPr lang="EN-US" sz="1400" b="1" dirty="0">
                <a:solidFill>
                  <a:srgbClr val="4A1A1A"/>
                </a:solidFill>
                <a:latin typeface="Times" panose="02020603050405020304" pitchFamily="18" charset="0"/>
                <a:cs typeface="Times" panose="02020603050405020304" pitchFamily="18" charset="0"/>
              </a:rPr>
              <a:t>Informational Value:</a:t>
            </a:r>
            <a:r>
              <a:rPr lang="EN-US" sz="1400" dirty="0">
                <a:solidFill>
                  <a:srgbClr val="4A1A1A"/>
                </a:solidFill>
                <a:latin typeface="Times" panose="02020603050405020304" pitchFamily="18" charset="0"/>
                <a:cs typeface="Times" panose="02020603050405020304" pitchFamily="18" charset="0"/>
              </a:rPr>
              <a:t> Is the material important?  Does it have researcher value?  Is it a unique way to document something?  Materials that document people, places, things, events. (e.g., student newspapers, Sanborn maps)</a:t>
            </a:r>
          </a:p>
          <a:p>
            <a:pPr>
              <a:defRPr/>
            </a:pPr>
            <a:r>
              <a:rPr lang="EN-US" sz="1400" b="1" dirty="0">
                <a:solidFill>
                  <a:srgbClr val="4A1A1A"/>
                </a:solidFill>
                <a:latin typeface="Times" panose="02020603050405020304" pitchFamily="18" charset="0"/>
                <a:cs typeface="Times" panose="02020603050405020304" pitchFamily="18" charset="0"/>
              </a:rPr>
              <a:t>Evidential Value: </a:t>
            </a:r>
            <a:r>
              <a:rPr lang="EN-US" sz="1400" dirty="0">
                <a:solidFill>
                  <a:srgbClr val="4A1A1A"/>
                </a:solidFill>
                <a:latin typeface="Times" panose="02020603050405020304" pitchFamily="18" charset="0"/>
                <a:cs typeface="Times" panose="02020603050405020304" pitchFamily="18" charset="0"/>
              </a:rPr>
              <a:t>Is this the best evidence? Most complete?  Evidential value has to do with the creator of the materials in some way, documenting the decision making process or other activities.</a:t>
            </a:r>
          </a:p>
          <a:p>
            <a:pPr eaLnBrk="1" hangingPunct="1">
              <a:defRPr/>
            </a:pPr>
            <a:r>
              <a:rPr lang="EN-US" sz="1400" b="1" dirty="0">
                <a:solidFill>
                  <a:srgbClr val="4A1A1A"/>
                </a:solidFill>
                <a:latin typeface="Times" panose="02020603050405020304" pitchFamily="18" charset="0"/>
                <a:cs typeface="Times" panose="02020603050405020304" pitchFamily="18" charset="0"/>
              </a:rPr>
              <a:t>Intrinsic Value:</a:t>
            </a:r>
            <a:r>
              <a:rPr lang="EN-US" sz="1400" dirty="0">
                <a:solidFill>
                  <a:srgbClr val="4A1A1A"/>
                </a:solidFill>
                <a:latin typeface="Times" panose="02020603050405020304" pitchFamily="18" charset="0"/>
                <a:cs typeface="Times" panose="02020603050405020304" pitchFamily="18" charset="0"/>
              </a:rPr>
              <a:t>  Materials linked with fame, important event, artistic merit, uniqueness of format, high monetary value (e.g., Declaration of Independence, glass plate negatives)</a:t>
            </a:r>
          </a:p>
          <a:p>
            <a:pPr marL="0" indent="0" eaLnBrk="1" hangingPunct="1">
              <a:buNone/>
              <a:defRPr/>
            </a:pPr>
            <a:endParaRPr lang="en-US" sz="1400" dirty="0">
              <a:solidFill>
                <a:srgbClr val="4A1A1A"/>
              </a:solidFill>
              <a:latin typeface="Times" panose="02020603050405020304" pitchFamily="18" charset="0"/>
              <a:cs typeface="Times" panose="02020603050405020304" pitchFamily="18" charset="0"/>
            </a:endParaRPr>
          </a:p>
          <a:p>
            <a:pPr marL="0" indent="0" eaLnBrk="1" hangingPunct="1">
              <a:buNone/>
              <a:defRPr/>
            </a:pPr>
            <a:r>
              <a:rPr lang="EN-US" sz="1400" dirty="0">
                <a:solidFill>
                  <a:srgbClr val="4A1A1A"/>
                </a:solidFill>
                <a:latin typeface="Times" panose="02020603050405020304" pitchFamily="18" charset="0"/>
                <a:cs typeface="Times" panose="02020603050405020304" pitchFamily="18" charset="0"/>
              </a:rPr>
              <a:t>An object could contain all three of these values, or it could only have one, or any combination of the three.</a:t>
            </a:r>
          </a:p>
        </p:txBody>
      </p:sp>
      <p:pic>
        <p:nvPicPr>
          <p:cNvPr id="4" name="Picture 3" descr="Corn"/>
          <p:cNvPicPr>
            <a:picLocks noChangeAspect="1" noChangeArrowheads="1"/>
          </p:cNvPicPr>
          <p:nvPr/>
        </p:nvPicPr>
        <p:blipFill>
          <a:blip r:embed="rId2" cstate="print"/>
          <a:srcRect/>
          <a:stretch>
            <a:fillRect/>
          </a:stretch>
        </p:blipFill>
        <p:spPr bwMode="auto">
          <a:xfrm>
            <a:off x="2394978" y="3396356"/>
            <a:ext cx="4346948" cy="3110786"/>
          </a:xfrm>
          <a:prstGeom prst="rect">
            <a:avLst/>
          </a:prstGeom>
          <a:noFill/>
          <a:ln w="12700">
            <a:solidFill>
              <a:srgbClr val="000000"/>
            </a:solidFill>
            <a:miter lim="800000"/>
            <a:headEnd/>
            <a:tailEnd/>
          </a:ln>
        </p:spPr>
      </p:pic>
      <p:sp>
        <p:nvSpPr>
          <p:cNvPr id="5" name="TextBox 4"/>
          <p:cNvSpPr txBox="1"/>
          <p:nvPr/>
        </p:nvSpPr>
        <p:spPr>
          <a:xfrm>
            <a:off x="685800" y="6583742"/>
            <a:ext cx="8229600" cy="400110"/>
          </a:xfrm>
          <a:prstGeom prst="rect">
            <a:avLst/>
          </a:prstGeom>
          <a:noFill/>
        </p:spPr>
        <p:txBody>
          <a:bodyPr wrap="square" rtlCol="0">
            <a:spAutoFit/>
          </a:bodyPr>
          <a:lstStyle/>
          <a:p>
            <a:r>
              <a:rPr lang="en-US" sz="1000" dirty="0">
                <a:solidFill>
                  <a:srgbClr val="4A1A1A"/>
                </a:solidFill>
                <a:latin typeface="Times" panose="02020603050405020304" pitchFamily="18" charset="0"/>
                <a:cs typeface="Times" panose="02020603050405020304" pitchFamily="18" charset="0"/>
              </a:rPr>
              <a:t>Image: University Historic Photograph Collection, Colorado State University, Archives and Special Collections, </a:t>
            </a:r>
            <a:r>
              <a:rPr lang="en-US" sz="1000" dirty="0">
                <a:solidFill>
                  <a:srgbClr val="4A1A1A"/>
                </a:solidFill>
                <a:latin typeface="Times" panose="02020603050405020304" pitchFamily="18" charset="0"/>
                <a:cs typeface="Times" panose="02020603050405020304" pitchFamily="18" charset="0"/>
                <a:hlinkClick r:id="rId3"/>
              </a:rPr>
              <a:t>http://lib.colostate.edu/archives/uhpc</a:t>
            </a:r>
            <a:r>
              <a:rPr lang="en-US" sz="1000" dirty="0">
                <a:hlinkClick r:id="rId3"/>
              </a:rPr>
              <a:t>/</a:t>
            </a:r>
            <a:endParaRPr lang="en-US" sz="1000" dirty="0"/>
          </a:p>
          <a:p>
            <a:endParaRPr lang="en-US" sz="1000" dirty="0"/>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Terminology – Value</a:t>
            </a:r>
            <a:endParaRPr lang="en-US" altLang="en-US" sz="3200" b="1" dirty="0">
              <a:solidFill>
                <a:srgbClr val="472400"/>
              </a:solidFill>
              <a:latin typeface="Times" pitchFamily="1" charset="0"/>
            </a:endParaRPr>
          </a:p>
        </p:txBody>
      </p:sp>
    </p:spTree>
    <p:extLst>
      <p:ext uri="{BB962C8B-B14F-4D97-AF65-F5344CB8AC3E}">
        <p14:creationId xmlns:p14="http://schemas.microsoft.com/office/powerpoint/2010/main" val="144897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9459" name="Rectangle 3"/>
          <p:cNvSpPr>
            <a:spLocks noGrp="1" noChangeArrowheads="1"/>
          </p:cNvSpPr>
          <p:nvPr>
            <p:ph idx="1"/>
          </p:nvPr>
        </p:nvSpPr>
        <p:spPr>
          <a:xfrm>
            <a:off x="457200" y="914400"/>
            <a:ext cx="8001000" cy="5410200"/>
          </a:xfrm>
        </p:spPr>
        <p:txBody>
          <a:bodyPr vert="horz" lIns="91440" tIns="45720" rIns="91440" bIns="45720" rtlCol="0" anchor="t">
            <a:noAutofit/>
          </a:bodyPr>
          <a:lstStyle/>
          <a:p>
            <a:pPr>
              <a:defRPr/>
            </a:pPr>
            <a:r>
              <a:rPr lang="EN-US" sz="1400" b="1" dirty="0">
                <a:solidFill>
                  <a:srgbClr val="4A1A1A"/>
                </a:solidFill>
                <a:latin typeface="Times" panose="02020603050405020304" pitchFamily="18" charset="0"/>
                <a:cs typeface="Times" panose="02020603050405020304" pitchFamily="18" charset="0"/>
              </a:rPr>
              <a:t>Retention</a:t>
            </a:r>
            <a:r>
              <a:rPr lang="EN-US" sz="1400" dirty="0">
                <a:solidFill>
                  <a:srgbClr val="4A1A1A"/>
                </a:solidFill>
                <a:latin typeface="Times" panose="02020603050405020304" pitchFamily="18" charset="0"/>
                <a:cs typeface="Times" panose="02020603050405020304" pitchFamily="18" charset="0"/>
              </a:rPr>
              <a:t> is the idea within (particularly institutional) archives about how long to keep something. Retention is generally not tied to the physical or digital nature of the materials.</a:t>
            </a:r>
            <a:endParaRPr lang="EN-US" sz="1400" b="1" dirty="0">
              <a:solidFill>
                <a:srgbClr val="4A1A1A"/>
              </a:solidFill>
              <a:latin typeface="Times" panose="02020603050405020304" pitchFamily="18" charset="0"/>
              <a:cs typeface="Times" panose="02020603050405020304" pitchFamily="18" charset="0"/>
            </a:endParaRPr>
          </a:p>
          <a:p>
            <a:pPr>
              <a:defRPr/>
            </a:pPr>
            <a:r>
              <a:rPr lang="EN-US" sz="1400" b="1" dirty="0">
                <a:solidFill>
                  <a:srgbClr val="4A1A1A"/>
                </a:solidFill>
                <a:latin typeface="Times" panose="02020603050405020304" pitchFamily="18" charset="0"/>
                <a:cs typeface="Times" panose="02020603050405020304" pitchFamily="18" charset="0"/>
              </a:rPr>
              <a:t>Permanent Retention:</a:t>
            </a:r>
            <a:r>
              <a:rPr lang="EN-US" sz="1400" dirty="0">
                <a:solidFill>
                  <a:srgbClr val="4A1A1A"/>
                </a:solidFill>
                <a:latin typeface="Times" panose="02020603050405020304" pitchFamily="18" charset="0"/>
                <a:cs typeface="Times" panose="02020603050405020304" pitchFamily="18" charset="0"/>
              </a:rPr>
              <a:t> Materials that should be permanently kept by the archives.</a:t>
            </a:r>
          </a:p>
          <a:p>
            <a:pPr lvl="1">
              <a:defRPr/>
            </a:pPr>
            <a:r>
              <a:rPr lang="EN-US" sz="1100" dirty="0">
                <a:solidFill>
                  <a:srgbClr val="4A1A1A"/>
                </a:solidFill>
                <a:latin typeface="Times" panose="02020603050405020304" pitchFamily="18" charset="0"/>
                <a:cs typeface="Times" panose="02020603050405020304" pitchFamily="18" charset="0"/>
              </a:rPr>
              <a:t>Minutes, proceedings, reports by administrative committees or departments</a:t>
            </a:r>
          </a:p>
          <a:p>
            <a:pPr lvl="1">
              <a:defRPr/>
            </a:pPr>
            <a:r>
              <a:rPr lang="EN-US" sz="1100" dirty="0">
                <a:solidFill>
                  <a:srgbClr val="4A1A1A"/>
                </a:solidFill>
                <a:latin typeface="Times" panose="02020603050405020304" pitchFamily="18" charset="0"/>
                <a:cs typeface="Times" panose="02020603050405020304" pitchFamily="18" charset="0"/>
              </a:rPr>
              <a:t>Newspapers, newsletters or other unique, rich sources of information</a:t>
            </a:r>
          </a:p>
          <a:p>
            <a:pPr lvl="1">
              <a:defRPr/>
            </a:pPr>
            <a:r>
              <a:rPr lang="EN-US" sz="1100" dirty="0">
                <a:solidFill>
                  <a:srgbClr val="4A1A1A"/>
                </a:solidFill>
                <a:latin typeface="Times" panose="02020603050405020304" pitchFamily="18" charset="0"/>
                <a:cs typeface="Times" panose="02020603050405020304" pitchFamily="18" charset="0"/>
              </a:rPr>
              <a:t>Writings or other intellectual output</a:t>
            </a:r>
          </a:p>
          <a:p>
            <a:pPr lvl="1">
              <a:defRPr/>
            </a:pPr>
            <a:r>
              <a:rPr lang="EN-US" sz="1100" dirty="0">
                <a:solidFill>
                  <a:srgbClr val="4A1A1A"/>
                </a:solidFill>
                <a:latin typeface="Times" panose="02020603050405020304" pitchFamily="18" charset="0"/>
                <a:cs typeface="Times" panose="02020603050405020304" pitchFamily="18" charset="0"/>
              </a:rPr>
              <a:t>Photographs, slides, </a:t>
            </a:r>
            <a:r>
              <a:rPr lang="EN-US" sz="1100" dirty="0" err="1">
                <a:solidFill>
                  <a:srgbClr val="4A1A1A"/>
                </a:solidFill>
                <a:latin typeface="Times" panose="02020603050405020304" pitchFamily="18" charset="0"/>
                <a:cs typeface="Times" panose="02020603050405020304" pitchFamily="18" charset="0"/>
              </a:rPr>
              <a:t>dvds</a:t>
            </a:r>
            <a:r>
              <a:rPr lang="EN-US" sz="1100" dirty="0">
                <a:solidFill>
                  <a:srgbClr val="4A1A1A"/>
                </a:solidFill>
                <a:latin typeface="Times" panose="02020603050405020304" pitchFamily="18" charset="0"/>
                <a:cs typeface="Times" panose="02020603050405020304" pitchFamily="18" charset="0"/>
              </a:rPr>
              <a:t> and other </a:t>
            </a:r>
            <a:r>
              <a:rPr lang="EN-US" sz="1100" dirty="0" err="1">
                <a:solidFill>
                  <a:srgbClr val="4A1A1A"/>
                </a:solidFill>
                <a:latin typeface="Times" panose="02020603050405020304" pitchFamily="18" charset="0"/>
                <a:cs typeface="Times" panose="02020603050405020304" pitchFamily="18" charset="0"/>
              </a:rPr>
              <a:t>av</a:t>
            </a:r>
            <a:r>
              <a:rPr lang="EN-US" sz="1100" dirty="0">
                <a:solidFill>
                  <a:srgbClr val="4A1A1A"/>
                </a:solidFill>
                <a:latin typeface="Times" panose="02020603050405020304" pitchFamily="18" charset="0"/>
                <a:cs typeface="Times" panose="02020603050405020304" pitchFamily="18" charset="0"/>
              </a:rPr>
              <a:t> files</a:t>
            </a:r>
          </a:p>
          <a:p>
            <a:pPr lvl="1">
              <a:defRPr/>
            </a:pPr>
            <a:r>
              <a:rPr lang="EN-US" sz="1100" dirty="0">
                <a:solidFill>
                  <a:srgbClr val="4A1A1A"/>
                </a:solidFill>
                <a:latin typeface="Times" panose="02020603050405020304" pitchFamily="18" charset="0"/>
                <a:cs typeface="Times" panose="02020603050405020304" pitchFamily="18" charset="0"/>
              </a:rPr>
              <a:t>Legal and administrative documents such as deeds, mortgages, etc.</a:t>
            </a:r>
          </a:p>
          <a:p>
            <a:pPr lvl="1">
              <a:defRPr/>
            </a:pPr>
            <a:r>
              <a:rPr lang="EN-US" sz="1100" dirty="0">
                <a:solidFill>
                  <a:srgbClr val="4A1A1A"/>
                </a:solidFill>
                <a:latin typeface="Times" panose="02020603050405020304" pitchFamily="18" charset="0"/>
                <a:cs typeface="Times" panose="02020603050405020304" pitchFamily="18" charset="0"/>
              </a:rPr>
              <a:t>Scrapbooks and other items that document activities.</a:t>
            </a:r>
          </a:p>
          <a:p>
            <a:pPr lvl="1">
              <a:defRPr/>
            </a:pPr>
            <a:r>
              <a:rPr lang="EN-US" sz="1100" dirty="0">
                <a:solidFill>
                  <a:srgbClr val="4A1A1A"/>
                </a:solidFill>
                <a:latin typeface="Times" panose="02020603050405020304" pitchFamily="18" charset="0"/>
                <a:cs typeface="Times" panose="02020603050405020304" pitchFamily="18" charset="0"/>
              </a:rPr>
              <a:t>Maps, charts, diagrams or blueprints</a:t>
            </a:r>
          </a:p>
          <a:p>
            <a:pPr>
              <a:defRPr/>
            </a:pPr>
            <a:r>
              <a:rPr lang="EN-US" sz="1400" b="1" dirty="0">
                <a:solidFill>
                  <a:srgbClr val="4A1A1A"/>
                </a:solidFill>
                <a:latin typeface="Times" panose="02020603050405020304" pitchFamily="18" charset="0"/>
                <a:cs typeface="Times" panose="02020603050405020304" pitchFamily="18" charset="0"/>
              </a:rPr>
              <a:t>Temporary Retention:</a:t>
            </a:r>
            <a:r>
              <a:rPr lang="EN-US" sz="1400" dirty="0">
                <a:solidFill>
                  <a:srgbClr val="4A1A1A"/>
                </a:solidFill>
                <a:latin typeface="Times" panose="02020603050405020304" pitchFamily="18" charset="0"/>
                <a:cs typeface="Times" panose="02020603050405020304" pitchFamily="18" charset="0"/>
              </a:rPr>
              <a:t> Materials that are kept for a limited time to meet legal or other requirements.</a:t>
            </a:r>
          </a:p>
          <a:p>
            <a:pPr lvl="1">
              <a:defRPr/>
            </a:pPr>
            <a:r>
              <a:rPr lang="EN-US" sz="1100" dirty="0">
                <a:solidFill>
                  <a:srgbClr val="4A1A1A"/>
                </a:solidFill>
                <a:latin typeface="Times" panose="02020603050405020304" pitchFamily="18" charset="0"/>
                <a:cs typeface="Times" panose="02020603050405020304" pitchFamily="18" charset="0"/>
              </a:rPr>
              <a:t>Bank statements, voided checks</a:t>
            </a:r>
          </a:p>
          <a:p>
            <a:pPr lvl="1">
              <a:defRPr/>
            </a:pPr>
            <a:r>
              <a:rPr lang="EN-US" sz="1100" dirty="0">
                <a:solidFill>
                  <a:srgbClr val="4A1A1A"/>
                </a:solidFill>
                <a:latin typeface="Times" panose="02020603050405020304" pitchFamily="18" charset="0"/>
                <a:cs typeface="Times" panose="02020603050405020304" pitchFamily="18" charset="0"/>
              </a:rPr>
              <a:t>Purchasing records, receipts, sales records, shipping materials</a:t>
            </a:r>
          </a:p>
          <a:p>
            <a:pPr lvl="1">
              <a:defRPr/>
            </a:pPr>
            <a:r>
              <a:rPr lang="EN-US" sz="1100" dirty="0">
                <a:solidFill>
                  <a:srgbClr val="4A1A1A"/>
                </a:solidFill>
                <a:latin typeface="Times" panose="02020603050405020304" pitchFamily="18" charset="0"/>
                <a:cs typeface="Times" panose="02020603050405020304" pitchFamily="18" charset="0"/>
              </a:rPr>
              <a:t>Account books, expense statements</a:t>
            </a:r>
          </a:p>
          <a:p>
            <a:pPr lvl="1">
              <a:defRPr/>
            </a:pPr>
            <a:r>
              <a:rPr lang="EN-US" sz="1100" dirty="0">
                <a:solidFill>
                  <a:srgbClr val="4A1A1A"/>
                </a:solidFill>
                <a:latin typeface="Times" panose="02020603050405020304" pitchFamily="18" charset="0"/>
                <a:cs typeface="Times" panose="02020603050405020304" pitchFamily="18" charset="0"/>
              </a:rPr>
              <a:t>Routine form letters and correspondence</a:t>
            </a:r>
          </a:p>
          <a:p>
            <a:pPr lvl="1">
              <a:defRPr/>
            </a:pPr>
            <a:r>
              <a:rPr lang="EN-US" sz="1100" dirty="0">
                <a:solidFill>
                  <a:srgbClr val="4A1A1A"/>
                </a:solidFill>
                <a:latin typeface="Times" panose="02020603050405020304" pitchFamily="18" charset="0"/>
                <a:cs typeface="Times" panose="02020603050405020304" pitchFamily="18" charset="0"/>
              </a:rPr>
              <a:t>Statistics for office or other reports</a:t>
            </a:r>
          </a:p>
          <a:p>
            <a:pPr>
              <a:defRPr/>
            </a:pPr>
            <a:r>
              <a:rPr lang="EN-US" sz="1400" b="1" dirty="0">
                <a:solidFill>
                  <a:srgbClr val="4A1A1A"/>
                </a:solidFill>
                <a:latin typeface="Times" panose="02020603050405020304" pitchFamily="18" charset="0"/>
                <a:cs typeface="Times" panose="02020603050405020304" pitchFamily="18" charset="0"/>
              </a:rPr>
              <a:t>No Retention: </a:t>
            </a:r>
            <a:r>
              <a:rPr lang="EN-US" sz="1400" dirty="0">
                <a:solidFill>
                  <a:srgbClr val="4A1A1A"/>
                </a:solidFill>
                <a:latin typeface="Times" panose="02020603050405020304" pitchFamily="18" charset="0"/>
                <a:cs typeface="Times" panose="02020603050405020304" pitchFamily="18" charset="0"/>
              </a:rPr>
              <a:t>Materials that are not kept beyond their immediate use.</a:t>
            </a:r>
          </a:p>
          <a:p>
            <a:pPr lvl="1">
              <a:defRPr/>
            </a:pPr>
            <a:r>
              <a:rPr lang="EN-US" sz="1100" dirty="0">
                <a:solidFill>
                  <a:srgbClr val="4A1A1A"/>
                </a:solidFill>
                <a:latin typeface="Times" panose="02020603050405020304" pitchFamily="18" charset="0"/>
                <a:cs typeface="Times" panose="02020603050405020304" pitchFamily="18" charset="0"/>
              </a:rPr>
              <a:t>Duplicates</a:t>
            </a:r>
          </a:p>
          <a:p>
            <a:pPr lvl="1">
              <a:defRPr/>
            </a:pPr>
            <a:r>
              <a:rPr lang="EN-US" sz="1100" dirty="0">
                <a:solidFill>
                  <a:srgbClr val="4A1A1A"/>
                </a:solidFill>
                <a:latin typeface="Times" panose="02020603050405020304" pitchFamily="18" charset="0"/>
                <a:cs typeface="Times" panose="02020603050405020304" pitchFamily="18" charset="0"/>
              </a:rPr>
              <a:t>Notes, memos, etc., of a temporary nature.</a:t>
            </a:r>
          </a:p>
          <a:p>
            <a:pPr lvl="1">
              <a:defRPr/>
            </a:pPr>
            <a:r>
              <a:rPr lang="EN-US" sz="1100" dirty="0">
                <a:solidFill>
                  <a:srgbClr val="4A1A1A"/>
                </a:solidFill>
                <a:latin typeface="Times" panose="02020603050405020304" pitchFamily="18" charset="0"/>
                <a:cs typeface="Times" panose="02020603050405020304" pitchFamily="18" charset="0"/>
              </a:rPr>
              <a:t>Working files of published materials</a:t>
            </a:r>
          </a:p>
          <a:p>
            <a:pPr lvl="1">
              <a:defRPr/>
            </a:pPr>
            <a:r>
              <a:rPr lang="EN-US" sz="1100" dirty="0">
                <a:solidFill>
                  <a:srgbClr val="4A1A1A"/>
                </a:solidFill>
                <a:latin typeface="Times" panose="02020603050405020304" pitchFamily="18" charset="0"/>
                <a:cs typeface="Times" panose="02020603050405020304" pitchFamily="18" charset="0"/>
              </a:rPr>
              <a:t>Preliminary drafts unless they show significant changes</a:t>
            </a:r>
          </a:p>
          <a:p>
            <a:pPr lvl="1">
              <a:defRPr/>
            </a:pPr>
            <a:r>
              <a:rPr lang="EN-US" sz="1100" dirty="0">
                <a:solidFill>
                  <a:srgbClr val="4A1A1A"/>
                </a:solidFill>
                <a:latin typeface="Times" panose="02020603050405020304" pitchFamily="18" charset="0"/>
                <a:cs typeface="Times" panose="02020603050405020304" pitchFamily="18" charset="0"/>
              </a:rPr>
              <a:t>Extra stacks of publications</a:t>
            </a:r>
          </a:p>
          <a:p>
            <a:pPr lvl="1">
              <a:defRPr/>
            </a:pPr>
            <a:r>
              <a:rPr lang="EN-US" sz="1100" dirty="0">
                <a:solidFill>
                  <a:srgbClr val="4A1A1A"/>
                </a:solidFill>
                <a:latin typeface="Times" panose="02020603050405020304" pitchFamily="18" charset="0"/>
                <a:cs typeface="Times" panose="02020603050405020304" pitchFamily="18" charset="0"/>
              </a:rPr>
              <a:t>Routing slips</a:t>
            </a:r>
          </a:p>
          <a:p>
            <a:pPr lvl="1">
              <a:defRPr/>
            </a:pPr>
            <a:endParaRPr lang="en-US" sz="1100" b="1" dirty="0">
              <a:solidFill>
                <a:srgbClr val="4A1A1A"/>
              </a:solidFill>
              <a:latin typeface="Times" panose="02020603050405020304" pitchFamily="18" charset="0"/>
              <a:cs typeface="Times" panose="02020603050405020304" pitchFamily="18" charset="0"/>
            </a:endParaRPr>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Terminology – Retention</a:t>
            </a:r>
            <a:endParaRPr lang="en-US" altLang="en-US" sz="3200" b="1" dirty="0">
              <a:solidFill>
                <a:srgbClr val="472400"/>
              </a:solidFill>
              <a:latin typeface="Times" pitchFamily="1" charset="0"/>
            </a:endParaRPr>
          </a:p>
        </p:txBody>
      </p:sp>
      <p:sp>
        <p:nvSpPr>
          <p:cNvPr id="8" name="TextBox 7"/>
          <p:cNvSpPr txBox="1"/>
          <p:nvPr/>
        </p:nvSpPr>
        <p:spPr>
          <a:xfrm>
            <a:off x="457200" y="5906079"/>
            <a:ext cx="8305800" cy="769441"/>
          </a:xfrm>
          <a:prstGeom prst="rect">
            <a:avLst/>
          </a:prstGeom>
          <a:noFill/>
        </p:spPr>
        <p:txBody>
          <a:bodyPr wrap="square" rtlCol="0" anchor="t">
            <a:spAutoFit/>
          </a:bodyPr>
          <a:lstStyle/>
          <a:p>
            <a:r>
              <a:rPr lang="EN-US" sz="1000" b="1" dirty="0">
                <a:solidFill>
                  <a:srgbClr val="472400"/>
                </a:solidFill>
                <a:latin typeface="Times" panose="02020603050405020304" pitchFamily="18" charset="0"/>
                <a:cs typeface="Times" panose="02020603050405020304" pitchFamily="18" charset="0"/>
              </a:rPr>
              <a:t>Important tip to remember: Take into account your “born digital materials” and where they reside. The Intrinsic or Informational Value of an item may make it worth keeping. (Linked with fame or a famous individual, an important event, artistic merit, uniqueness of format, high monetary value.)</a:t>
            </a:r>
          </a:p>
          <a:p>
            <a:endParaRPr lang="en-US" sz="1400" b="1" dirty="0">
              <a:solidFill>
                <a:schemeClr val="bg1">
                  <a:lumMod val="50000"/>
                </a:schemeClr>
              </a:solidFill>
            </a:endParaRPr>
          </a:p>
        </p:txBody>
      </p:sp>
    </p:spTree>
    <p:extLst>
      <p:ext uri="{BB962C8B-B14F-4D97-AF65-F5344CB8AC3E}">
        <p14:creationId xmlns:p14="http://schemas.microsoft.com/office/powerpoint/2010/main" val="4169510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 name="Rectangle 2"/>
          <p:cNvSpPr/>
          <p:nvPr/>
        </p:nvSpPr>
        <p:spPr>
          <a:xfrm>
            <a:off x="533400" y="3188732"/>
            <a:ext cx="33528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Life Cycle of Records</a:t>
            </a:r>
            <a:endParaRPr lang="en-US" altLang="en-US" sz="3200" b="1" dirty="0">
              <a:solidFill>
                <a:srgbClr val="472400"/>
              </a:solidFill>
              <a:latin typeface="Times" pitchFamily="1" charset="0"/>
            </a:endParaRPr>
          </a:p>
        </p:txBody>
      </p:sp>
      <p:pic>
        <p:nvPicPr>
          <p:cNvPr id="9" name="Picture 2" descr="bizns04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810000"/>
            <a:ext cx="79375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bizns0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352800"/>
            <a:ext cx="1447800"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izns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657600"/>
            <a:ext cx="1905000" cy="15700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5562600" y="2819400"/>
            <a:ext cx="3124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00"/>
                </a:solidFill>
                <a:latin typeface="Tempus Sans ITC" pitchFamily="82" charset="0"/>
              </a:rPr>
              <a:t>Distribution and Use</a:t>
            </a:r>
          </a:p>
        </p:txBody>
      </p:sp>
      <p:sp>
        <p:nvSpPr>
          <p:cNvPr id="13" name="Text Box 7"/>
          <p:cNvSpPr txBox="1">
            <a:spLocks noChangeArrowheads="1"/>
          </p:cNvSpPr>
          <p:nvPr/>
        </p:nvSpPr>
        <p:spPr bwMode="auto">
          <a:xfrm>
            <a:off x="6019800" y="5257800"/>
            <a:ext cx="373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00"/>
                </a:solidFill>
                <a:latin typeface="Tempus Sans ITC" pitchFamily="82" charset="0"/>
              </a:rPr>
              <a:t>Classification and Filing</a:t>
            </a:r>
          </a:p>
        </p:txBody>
      </p:sp>
      <p:sp>
        <p:nvSpPr>
          <p:cNvPr id="14" name="Text Box 8"/>
          <p:cNvSpPr txBox="1">
            <a:spLocks noChangeArrowheads="1"/>
          </p:cNvSpPr>
          <p:nvPr/>
        </p:nvSpPr>
        <p:spPr bwMode="auto">
          <a:xfrm>
            <a:off x="3429000" y="5835650"/>
            <a:ext cx="220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00"/>
                </a:solidFill>
                <a:latin typeface="Tempus Sans ITC" pitchFamily="82" charset="0"/>
              </a:rPr>
              <a:t>Storage</a:t>
            </a:r>
          </a:p>
          <a:p>
            <a:pPr>
              <a:spcBef>
                <a:spcPct val="50000"/>
              </a:spcBef>
            </a:pPr>
            <a:r>
              <a:rPr lang="en-US" altLang="en-US" sz="1200" b="1" dirty="0">
                <a:solidFill>
                  <a:srgbClr val="000000"/>
                </a:solidFill>
              </a:rPr>
              <a:t>On site or remote?</a:t>
            </a:r>
          </a:p>
        </p:txBody>
      </p:sp>
      <p:sp>
        <p:nvSpPr>
          <p:cNvPr id="15" name="Text Box 9"/>
          <p:cNvSpPr txBox="1">
            <a:spLocks noChangeArrowheads="1"/>
          </p:cNvSpPr>
          <p:nvPr/>
        </p:nvSpPr>
        <p:spPr bwMode="auto">
          <a:xfrm>
            <a:off x="685800" y="4876800"/>
            <a:ext cx="4038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00"/>
                </a:solidFill>
                <a:latin typeface="Tempus Sans ITC" pitchFamily="82" charset="0"/>
              </a:rPr>
              <a:t>Final Disposition</a:t>
            </a:r>
          </a:p>
          <a:p>
            <a:pPr>
              <a:spcBef>
                <a:spcPct val="50000"/>
              </a:spcBef>
            </a:pPr>
            <a:r>
              <a:rPr lang="en-US" altLang="en-US" sz="1200" b="1" dirty="0">
                <a:solidFill>
                  <a:srgbClr val="000000"/>
                </a:solidFill>
              </a:rPr>
              <a:t>Archive, Transfer, Migrate, Reformat, or Destroy?</a:t>
            </a:r>
          </a:p>
        </p:txBody>
      </p:sp>
      <p:sp>
        <p:nvSpPr>
          <p:cNvPr id="16" name="AutoShape 10"/>
          <p:cNvSpPr>
            <a:spLocks noChangeArrowheads="1"/>
          </p:cNvSpPr>
          <p:nvPr/>
        </p:nvSpPr>
        <p:spPr bwMode="auto">
          <a:xfrm>
            <a:off x="4246562" y="2286000"/>
            <a:ext cx="1219200" cy="609600"/>
          </a:xfrm>
          <a:prstGeom prst="curvedDownArrow">
            <a:avLst>
              <a:gd name="adj1" fmla="val 40000"/>
              <a:gd name="adj2" fmla="val 80000"/>
              <a:gd name="adj3" fmla="val 33333"/>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11"/>
          <p:cNvSpPr txBox="1">
            <a:spLocks noChangeArrowheads="1"/>
          </p:cNvSpPr>
          <p:nvPr/>
        </p:nvSpPr>
        <p:spPr bwMode="auto">
          <a:xfrm>
            <a:off x="2438400" y="2590800"/>
            <a:ext cx="1447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rgbClr val="000000"/>
                </a:solidFill>
                <a:latin typeface="Tempus Sans ITC" pitchFamily="82" charset="0"/>
              </a:rPr>
              <a:t>Creation</a:t>
            </a:r>
          </a:p>
        </p:txBody>
      </p:sp>
      <p:sp>
        <p:nvSpPr>
          <p:cNvPr id="18" name="AutoShape 12"/>
          <p:cNvSpPr>
            <a:spLocks noChangeArrowheads="1"/>
          </p:cNvSpPr>
          <p:nvPr/>
        </p:nvSpPr>
        <p:spPr bwMode="auto">
          <a:xfrm>
            <a:off x="5008562" y="3200400"/>
            <a:ext cx="498475" cy="990600"/>
          </a:xfrm>
          <a:prstGeom prst="downArrow">
            <a:avLst>
              <a:gd name="adj1" fmla="val 50000"/>
              <a:gd name="adj2" fmla="val 49682"/>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13"/>
          <p:cNvSpPr>
            <a:spLocks noChangeArrowheads="1"/>
          </p:cNvSpPr>
          <p:nvPr/>
        </p:nvSpPr>
        <p:spPr bwMode="auto">
          <a:xfrm>
            <a:off x="4038600" y="3124200"/>
            <a:ext cx="436562" cy="1066800"/>
          </a:xfrm>
          <a:prstGeom prst="upArrow">
            <a:avLst>
              <a:gd name="adj1" fmla="val 50000"/>
              <a:gd name="adj2" fmla="val 61091"/>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4"/>
          <p:cNvSpPr>
            <a:spLocks noChangeArrowheads="1"/>
          </p:cNvSpPr>
          <p:nvPr/>
        </p:nvSpPr>
        <p:spPr bwMode="auto">
          <a:xfrm flipH="1">
            <a:off x="4094162" y="4572000"/>
            <a:ext cx="1219200" cy="685800"/>
          </a:xfrm>
          <a:prstGeom prst="curvedUpArrow">
            <a:avLst>
              <a:gd name="adj1" fmla="val 35556"/>
              <a:gd name="adj2" fmla="val 71111"/>
              <a:gd name="adj3" fmla="val 33333"/>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 name="Picture 15" descr="bizns0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1447800"/>
            <a:ext cx="1371600" cy="13208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6"/>
          <p:cNvSpPr txBox="1">
            <a:spLocks noChangeArrowheads="1"/>
          </p:cNvSpPr>
          <p:nvPr/>
        </p:nvSpPr>
        <p:spPr bwMode="auto">
          <a:xfrm>
            <a:off x="2209800" y="3124200"/>
            <a:ext cx="533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5400">
                <a:solidFill>
                  <a:srgbClr val="FF5050"/>
                </a:solidFill>
                <a:latin typeface="Comic Sans MS" pitchFamily="66" charset="0"/>
              </a:rPr>
              <a:t>?</a:t>
            </a:r>
            <a:endParaRPr lang="en-US" altLang="en-US" sz="2400">
              <a:latin typeface="Times New Roman" pitchFamily="18" charset="0"/>
            </a:endParaRPr>
          </a:p>
        </p:txBody>
      </p:sp>
      <p:pic>
        <p:nvPicPr>
          <p:cNvPr id="23" name="Picture 17" descr="bizns00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5137150"/>
            <a:ext cx="11239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8" descr="s3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6800" y="533400"/>
            <a:ext cx="2209800" cy="218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20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7"/>
          <p:cNvSpPr/>
          <p:nvPr/>
        </p:nvSpPr>
        <p:spPr>
          <a:xfrm>
            <a:off x="3429000" y="10668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76200" y="457200"/>
            <a:ext cx="2514600" cy="58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b="1"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971800" y="4464050"/>
            <a:ext cx="5715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Accessioning Process</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895600" y="5257800"/>
            <a:ext cx="58674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Bringing materials into the collection requires not only </a:t>
            </a:r>
            <a:r>
              <a:rPr lang="EN-US" altLang="en-US" sz="1400" b="1" dirty="0">
                <a:solidFill>
                  <a:srgbClr val="472400"/>
                </a:solidFill>
                <a:latin typeface="Times" pitchFamily="1" charset="0"/>
              </a:rPr>
              <a:t>appraisal</a:t>
            </a:r>
            <a:r>
              <a:rPr lang="EN-US" altLang="en-US" sz="1400" dirty="0">
                <a:solidFill>
                  <a:srgbClr val="472400"/>
                </a:solidFill>
                <a:latin typeface="Times" pitchFamily="1" charset="0"/>
              </a:rPr>
              <a:t>, but </a:t>
            </a:r>
            <a:r>
              <a:rPr lang="EN-US" altLang="en-US" sz="1400" b="1" dirty="0">
                <a:solidFill>
                  <a:srgbClr val="472400"/>
                </a:solidFill>
                <a:latin typeface="Times" pitchFamily="1" charset="0"/>
              </a:rPr>
              <a:t>legal transfer</a:t>
            </a:r>
            <a:r>
              <a:rPr lang="EN-US" altLang="en-US" sz="1400" dirty="0">
                <a:solidFill>
                  <a:srgbClr val="472400"/>
                </a:solidFill>
                <a:latin typeface="Times" pitchFamily="1" charset="0"/>
              </a:rPr>
              <a:t> of the materials.  A </a:t>
            </a:r>
            <a:r>
              <a:rPr lang="EN-US" altLang="en-US" sz="1400" b="1" dirty="0">
                <a:solidFill>
                  <a:srgbClr val="472400"/>
                </a:solidFill>
                <a:latin typeface="Times" pitchFamily="1" charset="0"/>
              </a:rPr>
              <a:t>deed of donation</a:t>
            </a:r>
            <a:r>
              <a:rPr lang="EN-US" altLang="en-US" sz="1400" dirty="0">
                <a:solidFill>
                  <a:srgbClr val="472400"/>
                </a:solidFill>
                <a:latin typeface="Times" pitchFamily="1" charset="0"/>
              </a:rPr>
              <a:t> is important to acknowledge the chain of ownership. The idea of </a:t>
            </a:r>
            <a:r>
              <a:rPr lang="EN-US" altLang="en-US" sz="1400" b="1" dirty="0">
                <a:solidFill>
                  <a:srgbClr val="472400"/>
                </a:solidFill>
                <a:latin typeface="Times" pitchFamily="1" charset="0"/>
              </a:rPr>
              <a:t>intellectual control</a:t>
            </a:r>
            <a:r>
              <a:rPr lang="EN-US" altLang="en-US" sz="1400" dirty="0">
                <a:solidFill>
                  <a:srgbClr val="472400"/>
                </a:solidFill>
                <a:latin typeface="Times" pitchFamily="1" charset="0"/>
              </a:rPr>
              <a:t> speaks to understanding how the materials are organized.</a:t>
            </a:r>
            <a:endParaRPr lang="EN-US" altLang="en-US" dirty="0"/>
          </a:p>
        </p:txBody>
      </p:sp>
      <p:pic>
        <p:nvPicPr>
          <p:cNvPr id="12290" name="Picture 2" descr="http://www.slwrites.com/wp-content/uploads/2012/08/piles-of-pa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6350" y="1244878"/>
            <a:ext cx="4184650" cy="2412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318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19459" name="Rectangle 3"/>
          <p:cNvSpPr>
            <a:spLocks noGrp="1" noChangeArrowheads="1"/>
          </p:cNvSpPr>
          <p:nvPr>
            <p:ph idx="1"/>
          </p:nvPr>
        </p:nvSpPr>
        <p:spPr>
          <a:xfrm>
            <a:off x="457200" y="914400"/>
            <a:ext cx="8001000" cy="5410200"/>
          </a:xfrm>
        </p:spPr>
        <p:txBody>
          <a:bodyPr vert="horz" lIns="91440" tIns="45720" rIns="91440" bIns="45720" rtlCol="0" anchor="t">
            <a:noAutofit/>
          </a:bodyPr>
          <a:lstStyle/>
          <a:p>
            <a:pPr>
              <a:defRPr/>
            </a:pPr>
            <a:r>
              <a:rPr lang="EN-US" sz="1400" b="1" dirty="0">
                <a:solidFill>
                  <a:srgbClr val="4A1A1A"/>
                </a:solidFill>
                <a:latin typeface="Times" panose="02020603050405020304" pitchFamily="18" charset="0"/>
                <a:cs typeface="Times" panose="02020603050405020304" pitchFamily="18" charset="0"/>
              </a:rPr>
              <a:t>Deed of Gift or Deed of Donation</a:t>
            </a:r>
          </a:p>
          <a:p>
            <a:pPr lvl="1">
              <a:defRPr/>
            </a:pPr>
            <a:r>
              <a:rPr lang="EN-US" sz="1400" dirty="0">
                <a:solidFill>
                  <a:srgbClr val="4A1A1A"/>
                </a:solidFill>
                <a:latin typeface="Times" panose="02020603050405020304" pitchFamily="18" charset="0"/>
                <a:cs typeface="Times" panose="02020603050405020304" pitchFamily="18" charset="0"/>
              </a:rPr>
              <a:t>Transfers materials from one person or entity to your institution in a legal way</a:t>
            </a:r>
          </a:p>
          <a:p>
            <a:pPr lvl="1">
              <a:defRPr/>
            </a:pPr>
            <a:r>
              <a:rPr lang="EN-US" sz="1400" dirty="0">
                <a:solidFill>
                  <a:srgbClr val="4A1A1A"/>
                </a:solidFill>
                <a:latin typeface="Times" panose="02020603050405020304" pitchFamily="18" charset="0"/>
                <a:cs typeface="Times" panose="02020603050405020304" pitchFamily="18" charset="0"/>
              </a:rPr>
              <a:t>Helps with tracking who gave what and when</a:t>
            </a:r>
            <a:endParaRPr lang="EN-US" sz="1700" dirty="0">
              <a:solidFill>
                <a:srgbClr val="4A1A1A"/>
              </a:solidFill>
              <a:latin typeface="Times" panose="02020603050405020304" pitchFamily="18" charset="0"/>
              <a:cs typeface="Times" panose="02020603050405020304" pitchFamily="18" charset="0"/>
            </a:endParaRPr>
          </a:p>
          <a:p>
            <a:pPr>
              <a:defRPr/>
            </a:pPr>
            <a:r>
              <a:rPr lang="EN-US" sz="1400" b="1" dirty="0">
                <a:solidFill>
                  <a:srgbClr val="4A1A1A"/>
                </a:solidFill>
                <a:latin typeface="Times" panose="02020603050405020304" pitchFamily="18" charset="0"/>
                <a:cs typeface="Times" panose="02020603050405020304" pitchFamily="18" charset="0"/>
              </a:rPr>
              <a:t>Deed of Donation or Consent or Release for an Oral History interview</a:t>
            </a:r>
          </a:p>
          <a:p>
            <a:pPr lvl="1">
              <a:defRPr/>
            </a:pPr>
            <a:r>
              <a:rPr lang="EN-US" sz="1400" dirty="0">
                <a:solidFill>
                  <a:srgbClr val="4A1A1A"/>
                </a:solidFill>
                <a:latin typeface="Times" panose="02020603050405020304" pitchFamily="18" charset="0"/>
                <a:cs typeface="Times" panose="02020603050405020304" pitchFamily="18" charset="0"/>
              </a:rPr>
              <a:t>Signed by interviewee and interviewer to show that they consent to make the interview available</a:t>
            </a:r>
          </a:p>
          <a:p>
            <a:pPr lvl="1">
              <a:defRPr/>
            </a:pPr>
            <a:r>
              <a:rPr lang="EN-US" sz="1400" dirty="0">
                <a:solidFill>
                  <a:srgbClr val="4A1A1A"/>
                </a:solidFill>
                <a:latin typeface="Times" panose="02020603050405020304" pitchFamily="18" charset="0"/>
                <a:cs typeface="Times" panose="02020603050405020304" pitchFamily="18" charset="0"/>
              </a:rPr>
              <a:t>Important to mention or take into account putting interviews online or in some other form in the future</a:t>
            </a:r>
          </a:p>
          <a:p>
            <a:pPr>
              <a:defRPr/>
            </a:pPr>
            <a:r>
              <a:rPr lang="EN-US" sz="1400" b="1" dirty="0">
                <a:solidFill>
                  <a:srgbClr val="4A1A1A"/>
                </a:solidFill>
                <a:latin typeface="Times" panose="02020603050405020304" pitchFamily="18" charset="0"/>
                <a:cs typeface="Times" panose="02020603050405020304" pitchFamily="18" charset="0"/>
              </a:rPr>
              <a:t>Internal transfer form</a:t>
            </a:r>
          </a:p>
          <a:p>
            <a:pPr lvl="1">
              <a:defRPr/>
            </a:pPr>
            <a:r>
              <a:rPr lang="EN-US" sz="1400" dirty="0">
                <a:solidFill>
                  <a:srgbClr val="4A1A1A"/>
                </a:solidFill>
                <a:latin typeface="Times" panose="02020603050405020304" pitchFamily="18" charset="0"/>
                <a:cs typeface="Times" panose="02020603050405020304" pitchFamily="18" charset="0"/>
              </a:rPr>
              <a:t>Institutional repositories and archives still need to document when and where a set of records entered the collection</a:t>
            </a:r>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Important forms for Accessioning</a:t>
            </a:r>
            <a:endParaRPr lang="en-US" altLang="en-US" sz="3200" b="1" dirty="0">
              <a:solidFill>
                <a:srgbClr val="472400"/>
              </a:solidFill>
              <a:latin typeface="Times" pitchFamily="1" charset="0"/>
            </a:endParaRPr>
          </a:p>
        </p:txBody>
      </p:sp>
      <p:pic>
        <p:nvPicPr>
          <p:cNvPr id="9218" name="Picture 2" descr="Image result for oral history inter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4630" y="3243175"/>
            <a:ext cx="3806140" cy="30814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8600" y="6571488"/>
            <a:ext cx="8534400" cy="246221"/>
          </a:xfrm>
          <a:prstGeom prst="rect">
            <a:avLst/>
          </a:prstGeom>
          <a:noFill/>
        </p:spPr>
        <p:txBody>
          <a:bodyPr wrap="square" rtlCol="0">
            <a:spAutoFit/>
          </a:bodyPr>
          <a:lstStyle/>
          <a:p>
            <a:r>
              <a:rPr lang="en-US" sz="1000" dirty="0">
                <a:solidFill>
                  <a:srgbClr val="4A1A1A"/>
                </a:solidFill>
                <a:latin typeface="Times" panose="02020603050405020304" pitchFamily="18" charset="0"/>
                <a:cs typeface="Times" panose="02020603050405020304" pitchFamily="18" charset="0"/>
              </a:rPr>
              <a:t>Professor Goldstein conducting an oral history interview with H.H. the Dalai Lama, in </a:t>
            </a:r>
            <a:r>
              <a:rPr lang="en-US" sz="1000" dirty="0" err="1">
                <a:solidFill>
                  <a:srgbClr val="4A1A1A"/>
                </a:solidFill>
                <a:latin typeface="Times" panose="02020603050405020304" pitchFamily="18" charset="0"/>
                <a:cs typeface="Times" panose="02020603050405020304" pitchFamily="18" charset="0"/>
              </a:rPr>
              <a:t>Dharamsala</a:t>
            </a:r>
            <a:r>
              <a:rPr lang="en-US" sz="1000" dirty="0">
                <a:solidFill>
                  <a:srgbClr val="4A1A1A"/>
                </a:solidFill>
                <a:latin typeface="Times" panose="02020603050405020304" pitchFamily="18" charset="0"/>
                <a:cs typeface="Times" panose="02020603050405020304" pitchFamily="18" charset="0"/>
              </a:rPr>
              <a:t>, India, 2004. Photo courtesy Case Western Reserve University.</a:t>
            </a:r>
          </a:p>
        </p:txBody>
      </p:sp>
    </p:spTree>
    <p:extLst>
      <p:ext uri="{BB962C8B-B14F-4D97-AF65-F5344CB8AC3E}">
        <p14:creationId xmlns:p14="http://schemas.microsoft.com/office/powerpoint/2010/main" val="755966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7"/>
          <p:cNvSpPr/>
          <p:nvPr/>
        </p:nvSpPr>
        <p:spPr>
          <a:xfrm>
            <a:off x="34290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76200" y="457200"/>
            <a:ext cx="2514600" cy="60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b="1" dirty="0">
                <a:solidFill>
                  <a:srgbClr val="472400"/>
                </a:solidFill>
                <a:latin typeface="Times" pitchFamily="1" charset="0"/>
              </a:rPr>
              <a:t>• Respect des </a:t>
            </a:r>
            <a:r>
              <a:rPr lang="en-US" altLang="en-US" sz="1400" b="1" dirty="0" err="1">
                <a:solidFill>
                  <a:srgbClr val="472400"/>
                </a:solidFill>
                <a:latin typeface="Times" pitchFamily="1" charset="0"/>
              </a:rPr>
              <a:t>Fonds</a:t>
            </a:r>
            <a:r>
              <a:rPr lang="en-US" altLang="en-US" sz="1400" b="1"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971800" y="4464050"/>
            <a:ext cx="5715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Archival Philosophy</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895600" y="5257800"/>
            <a:ext cx="5867400" cy="738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b="1" dirty="0">
                <a:solidFill>
                  <a:srgbClr val="472400"/>
                </a:solidFill>
                <a:latin typeface="Times" pitchFamily="1" charset="0"/>
              </a:rPr>
              <a:t>Sir Hilary </a:t>
            </a:r>
            <a:r>
              <a:rPr lang="en-US" altLang="en-US" sz="1400" b="1" dirty="0" err="1">
                <a:solidFill>
                  <a:srgbClr val="472400"/>
                </a:solidFill>
                <a:latin typeface="Times" pitchFamily="1" charset="0"/>
              </a:rPr>
              <a:t>Jenkinson</a:t>
            </a:r>
            <a:r>
              <a:rPr lang="en-US" altLang="en-US" sz="1400" dirty="0">
                <a:solidFill>
                  <a:srgbClr val="472400"/>
                </a:solidFill>
                <a:latin typeface="Times" pitchFamily="1" charset="0"/>
              </a:rPr>
              <a:t>, Archives own Monuments Man, laid out the philosophy of archival collections, building on French archivists’ concepts of </a:t>
            </a:r>
            <a:r>
              <a:rPr lang="en-US" altLang="en-US" sz="1400" b="1" dirty="0">
                <a:solidFill>
                  <a:srgbClr val="472400"/>
                </a:solidFill>
                <a:latin typeface="Times" pitchFamily="1" charset="0"/>
              </a:rPr>
              <a:t>Respect des </a:t>
            </a:r>
            <a:r>
              <a:rPr lang="en-US" altLang="en-US" sz="1400" b="1" dirty="0" err="1">
                <a:solidFill>
                  <a:srgbClr val="472400"/>
                </a:solidFill>
                <a:latin typeface="Times" pitchFamily="1" charset="0"/>
              </a:rPr>
              <a:t>Fonds</a:t>
            </a:r>
            <a:r>
              <a:rPr lang="en-US" altLang="en-US" sz="1400" b="1" dirty="0">
                <a:solidFill>
                  <a:srgbClr val="472400"/>
                </a:solidFill>
                <a:latin typeface="Times" pitchFamily="1" charset="0"/>
              </a:rPr>
              <a:t>, Provenance</a:t>
            </a:r>
            <a:r>
              <a:rPr lang="en-US" altLang="en-US" sz="1400" dirty="0">
                <a:solidFill>
                  <a:srgbClr val="472400"/>
                </a:solidFill>
                <a:latin typeface="Times" pitchFamily="1" charset="0"/>
              </a:rPr>
              <a:t> and </a:t>
            </a:r>
            <a:r>
              <a:rPr lang="en-US" altLang="en-US" sz="1400" b="1" dirty="0">
                <a:solidFill>
                  <a:srgbClr val="472400"/>
                </a:solidFill>
                <a:latin typeface="Times" pitchFamily="1" charset="0"/>
              </a:rPr>
              <a:t>Original Order</a:t>
            </a:r>
            <a:r>
              <a:rPr lang="en-US" altLang="en-US" sz="1400" dirty="0">
                <a:solidFill>
                  <a:srgbClr val="472400"/>
                </a:solidFill>
                <a:latin typeface="Times" pitchFamily="1" charset="0"/>
              </a:rPr>
              <a:t>.</a:t>
            </a:r>
            <a:endParaRPr lang="en-US" altLang="en-US" dirty="0"/>
          </a:p>
        </p:txBody>
      </p:sp>
      <p:pic>
        <p:nvPicPr>
          <p:cNvPr id="8194" name="Picture 2" descr="http://www.virginmedia.com/images/Henry_Winkler_Fonz_29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670" y="1143000"/>
            <a:ext cx="187833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scilogs.com/scientific_and_medical_libraries/files/Book-Cover-Selected-Writings-of-Sir-Hilary-Jenkin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1143000"/>
            <a:ext cx="1730083"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1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33796" name="Picture 4" descr="painting of scene from French revolu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124200" y="1171337"/>
            <a:ext cx="3048000" cy="2028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5" name="Text Box 3"/>
          <p:cNvSpPr txBox="1">
            <a:spLocks noChangeArrowheads="1"/>
          </p:cNvSpPr>
          <p:nvPr/>
        </p:nvSpPr>
        <p:spPr bwMode="auto">
          <a:xfrm>
            <a:off x="627888" y="3331964"/>
            <a:ext cx="8077200"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dirty="0">
                <a:solidFill>
                  <a:srgbClr val="4A1A1A"/>
                </a:solidFill>
                <a:latin typeface="Times" panose="02020603050405020304" pitchFamily="18" charset="0"/>
                <a:cs typeface="Times" panose="02020603050405020304" pitchFamily="18" charset="0"/>
              </a:rPr>
              <a:t>Provenance </a:t>
            </a:r>
          </a:p>
          <a:p>
            <a:pPr algn="ctr">
              <a:spcBef>
                <a:spcPct val="50000"/>
              </a:spcBef>
            </a:pPr>
            <a:r>
              <a:rPr lang="en-US" altLang="en-US" sz="2000" b="1" dirty="0">
                <a:solidFill>
                  <a:srgbClr val="4A1A1A"/>
                </a:solidFill>
                <a:latin typeface="Times" panose="02020603050405020304" pitchFamily="18" charset="0"/>
                <a:cs typeface="Times" panose="02020603050405020304" pitchFamily="18" charset="0"/>
              </a:rPr>
              <a:t>The materials generated by one individual, organization or department should not be mixed or combined with the materials of another.</a:t>
            </a:r>
            <a:r>
              <a:rPr lang="en-US" altLang="en-US" sz="2000" dirty="0">
                <a:solidFill>
                  <a:srgbClr val="4A1A1A"/>
                </a:solidFill>
                <a:latin typeface="Times" panose="02020603050405020304" pitchFamily="18" charset="0"/>
                <a:cs typeface="Times" panose="02020603050405020304" pitchFamily="18" charset="0"/>
              </a:rPr>
              <a:t/>
            </a:r>
            <a:br>
              <a:rPr lang="en-US" altLang="en-US" sz="2000" dirty="0">
                <a:solidFill>
                  <a:srgbClr val="4A1A1A"/>
                </a:solidFill>
                <a:latin typeface="Times" panose="02020603050405020304" pitchFamily="18" charset="0"/>
                <a:cs typeface="Times" panose="02020603050405020304" pitchFamily="18" charset="0"/>
              </a:rPr>
            </a:br>
            <a:endParaRPr lang="en-US" altLang="en-US" sz="2000" dirty="0">
              <a:solidFill>
                <a:srgbClr val="4A1A1A"/>
              </a:solidFill>
              <a:latin typeface="Times" panose="02020603050405020304" pitchFamily="18" charset="0"/>
              <a:cs typeface="Times" panose="02020603050405020304" pitchFamily="18" charset="0"/>
            </a:endParaRPr>
          </a:p>
          <a:p>
            <a:pPr algn="ctr">
              <a:spcBef>
                <a:spcPct val="50000"/>
              </a:spcBef>
            </a:pPr>
            <a:r>
              <a:rPr lang="en-US" altLang="en-US" sz="2000" b="1" dirty="0">
                <a:solidFill>
                  <a:srgbClr val="4A1A1A"/>
                </a:solidFill>
                <a:latin typeface="Times" panose="02020603050405020304" pitchFamily="18" charset="0"/>
                <a:cs typeface="Times" panose="02020603050405020304" pitchFamily="18" charset="0"/>
              </a:rPr>
              <a:t>Original order*</a:t>
            </a:r>
          </a:p>
          <a:p>
            <a:pPr algn="ctr">
              <a:spcBef>
                <a:spcPct val="50000"/>
              </a:spcBef>
            </a:pPr>
            <a:r>
              <a:rPr lang="en-US" altLang="en-US" sz="2000" b="1" dirty="0">
                <a:solidFill>
                  <a:srgbClr val="4A1A1A"/>
                </a:solidFill>
                <a:latin typeface="Times" panose="02020603050405020304" pitchFamily="18" charset="0"/>
                <a:cs typeface="Times" panose="02020603050405020304" pitchFamily="18" charset="0"/>
              </a:rPr>
              <a:t>Materials should be kept and arranged in the order in which they were originally created, maintained or used</a:t>
            </a:r>
            <a:r>
              <a:rPr lang="en-US" altLang="en-US" sz="1600" b="1" dirty="0">
                <a:solidFill>
                  <a:srgbClr val="4A1A1A"/>
                </a:solidFill>
                <a:latin typeface="Times" panose="02020603050405020304" pitchFamily="18" charset="0"/>
                <a:cs typeface="Times" panose="02020603050405020304" pitchFamily="18" charset="0"/>
              </a:rPr>
              <a:t>. </a:t>
            </a:r>
          </a:p>
        </p:txBody>
      </p:sp>
      <p:sp>
        <p:nvSpPr>
          <p:cNvPr id="2" name="TextBox 1"/>
          <p:cNvSpPr txBox="1"/>
          <p:nvPr/>
        </p:nvSpPr>
        <p:spPr>
          <a:xfrm>
            <a:off x="609600" y="6172200"/>
            <a:ext cx="5943600" cy="307777"/>
          </a:xfrm>
          <a:prstGeom prst="rect">
            <a:avLst/>
          </a:prstGeom>
          <a:noFill/>
        </p:spPr>
        <p:txBody>
          <a:bodyPr wrap="square" rtlCol="0">
            <a:spAutoFit/>
          </a:bodyPr>
          <a:lstStyle/>
          <a:p>
            <a:r>
              <a:rPr lang="en-US" sz="1400" b="1" dirty="0">
                <a:solidFill>
                  <a:srgbClr val="472400"/>
                </a:solidFill>
                <a:latin typeface="Times" panose="02020603050405020304" pitchFamily="18" charset="0"/>
                <a:cs typeface="Times" panose="02020603050405020304" pitchFamily="18" charset="0"/>
              </a:rPr>
              <a:t>*Preserving original order is not the same as preserving original chaos.</a:t>
            </a:r>
          </a:p>
        </p:txBody>
      </p:sp>
      <p:sp>
        <p:nvSpPr>
          <p:cNvPr id="3" name="TextBox 2"/>
          <p:cNvSpPr txBox="1"/>
          <p:nvPr/>
        </p:nvSpPr>
        <p:spPr>
          <a:xfrm>
            <a:off x="2133600" y="790378"/>
            <a:ext cx="6400800" cy="338554"/>
          </a:xfrm>
          <a:prstGeom prst="rect">
            <a:avLst/>
          </a:prstGeom>
          <a:noFill/>
        </p:spPr>
        <p:txBody>
          <a:bodyPr wrap="square" rtlCol="0">
            <a:spAutoFit/>
          </a:bodyPr>
          <a:lstStyle/>
          <a:p>
            <a:r>
              <a:rPr lang="en-US" sz="1600" b="1" dirty="0">
                <a:solidFill>
                  <a:srgbClr val="472400"/>
                </a:solidFill>
                <a:latin typeface="Times" panose="02020603050405020304" pitchFamily="18" charset="0"/>
                <a:cs typeface="Times" panose="02020603050405020304" pitchFamily="18" charset="0"/>
              </a:rPr>
              <a:t>What we learned from the French and Prussians… </a:t>
            </a:r>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Archival Philosophy</a:t>
            </a:r>
            <a:endParaRPr lang="en-US" altLang="en-US" sz="3200" b="1" dirty="0">
              <a:solidFill>
                <a:srgbClr val="472400"/>
              </a:solidFill>
              <a:latin typeface="Times" pitchFamily="1" charset="0"/>
            </a:endParaRPr>
          </a:p>
        </p:txBody>
      </p:sp>
    </p:spTree>
    <p:extLst>
      <p:ext uri="{BB962C8B-B14F-4D97-AF65-F5344CB8AC3E}">
        <p14:creationId xmlns:p14="http://schemas.microsoft.com/office/powerpoint/2010/main" val="319090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35814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152400" y="457200"/>
            <a:ext cx="2590800" cy="558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t>
            </a:r>
            <a:r>
              <a:rPr lang="en-US" altLang="en-US" sz="1400" b="1" dirty="0">
                <a:solidFill>
                  <a:srgbClr val="472400"/>
                </a:solidFill>
                <a:latin typeface="Times" pitchFamily="1" charset="0"/>
              </a:rPr>
              <a:t>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3124200" y="4004200"/>
            <a:ext cx="5715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Arrangement</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3048000" y="4813160"/>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Preserving original </a:t>
            </a:r>
            <a:r>
              <a:rPr lang="EN-US" altLang="en-US" sz="1400" b="1" dirty="0">
                <a:solidFill>
                  <a:srgbClr val="472400"/>
                </a:solidFill>
                <a:latin typeface="Times" pitchFamily="1" charset="0"/>
              </a:rPr>
              <a:t>order</a:t>
            </a:r>
            <a:r>
              <a:rPr lang="EN-US" altLang="en-US" sz="1400" dirty="0">
                <a:solidFill>
                  <a:srgbClr val="472400"/>
                </a:solidFill>
                <a:latin typeface="Times" pitchFamily="1" charset="0"/>
              </a:rPr>
              <a:t> does not mean preserving original </a:t>
            </a:r>
            <a:r>
              <a:rPr lang="EN-US" altLang="en-US" sz="1400" b="1" dirty="0">
                <a:solidFill>
                  <a:srgbClr val="472400"/>
                </a:solidFill>
                <a:latin typeface="Times" pitchFamily="1" charset="0"/>
              </a:rPr>
              <a:t>disorder</a:t>
            </a:r>
            <a:r>
              <a:rPr lang="EN-US" altLang="en-US" sz="1400" dirty="0">
                <a:solidFill>
                  <a:srgbClr val="472400"/>
                </a:solidFill>
                <a:latin typeface="Times" pitchFamily="1" charset="0"/>
              </a:rPr>
              <a:t>. Look at the materials and see if any major categories (called </a:t>
            </a:r>
            <a:r>
              <a:rPr lang="EN-US" altLang="en-US" sz="1400" b="1" dirty="0">
                <a:solidFill>
                  <a:srgbClr val="472400"/>
                </a:solidFill>
                <a:latin typeface="Times" pitchFamily="1" charset="0"/>
              </a:rPr>
              <a:t>Series</a:t>
            </a:r>
            <a:r>
              <a:rPr lang="EN-US" altLang="en-US" sz="1400" dirty="0">
                <a:solidFill>
                  <a:srgbClr val="472400"/>
                </a:solidFill>
                <a:latin typeface="Times" pitchFamily="1" charset="0"/>
              </a:rPr>
              <a:t>) emerge.  Then look for </a:t>
            </a:r>
            <a:r>
              <a:rPr lang="EN-US" altLang="en-US" sz="1400" b="1" dirty="0">
                <a:solidFill>
                  <a:srgbClr val="472400"/>
                </a:solidFill>
                <a:latin typeface="Times" pitchFamily="1" charset="0"/>
              </a:rPr>
              <a:t>sub-series</a:t>
            </a:r>
            <a:r>
              <a:rPr lang="EN-US" altLang="en-US" sz="1400" dirty="0">
                <a:solidFill>
                  <a:srgbClr val="472400"/>
                </a:solidFill>
                <a:latin typeface="Times" pitchFamily="1" charset="0"/>
              </a:rPr>
              <a:t>.  If possible, retain the folder labels and work them into your new series and sub-series schema.  When everything is arranged, </a:t>
            </a:r>
            <a:r>
              <a:rPr lang="EN-US" altLang="en-US" sz="1400" b="1" dirty="0">
                <a:solidFill>
                  <a:srgbClr val="472400"/>
                </a:solidFill>
                <a:latin typeface="Times" pitchFamily="1" charset="0"/>
              </a:rPr>
              <a:t>label</a:t>
            </a:r>
            <a:r>
              <a:rPr lang="EN-US" altLang="en-US" sz="1400" dirty="0">
                <a:solidFill>
                  <a:srgbClr val="472400"/>
                </a:solidFill>
                <a:latin typeface="Times" pitchFamily="1" charset="0"/>
              </a:rPr>
              <a:t> the folders and create a box and folder or </a:t>
            </a:r>
            <a:r>
              <a:rPr lang="EN-US" altLang="en-US" sz="1400" b="1" dirty="0">
                <a:solidFill>
                  <a:srgbClr val="472400"/>
                </a:solidFill>
                <a:latin typeface="Times" pitchFamily="1" charset="0"/>
              </a:rPr>
              <a:t>container list</a:t>
            </a:r>
            <a:r>
              <a:rPr lang="EN-US" altLang="en-US" sz="1400" dirty="0">
                <a:solidFill>
                  <a:srgbClr val="472400"/>
                </a:solidFill>
                <a:latin typeface="Times" pitchFamily="1" charset="0"/>
              </a:rPr>
              <a:t>.  Very few archives use </a:t>
            </a:r>
            <a:r>
              <a:rPr lang="EN-US" altLang="en-US" sz="1400" b="1" dirty="0">
                <a:solidFill>
                  <a:srgbClr val="472400"/>
                </a:solidFill>
                <a:latin typeface="Times" pitchFamily="1" charset="0"/>
              </a:rPr>
              <a:t>item level</a:t>
            </a:r>
            <a:r>
              <a:rPr lang="EN-US" altLang="en-US" sz="1400" dirty="0">
                <a:solidFill>
                  <a:srgbClr val="472400"/>
                </a:solidFill>
                <a:latin typeface="Times" pitchFamily="1" charset="0"/>
              </a:rPr>
              <a:t> records, and then only for the most important documents.</a:t>
            </a:r>
            <a:endParaRPr lang="EN-US" altLang="en-US" dirty="0"/>
          </a:p>
        </p:txBody>
      </p:sp>
      <p:pic>
        <p:nvPicPr>
          <p:cNvPr id="8194" name="Picture 2" descr="http://i55.tinypic.com/13zwvf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7863" y="1505475"/>
            <a:ext cx="4495800" cy="183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335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sp>
        <p:nvSpPr>
          <p:cNvPr id="3" name="Content Placeholder 2"/>
          <p:cNvSpPr>
            <a:spLocks noGrp="1"/>
          </p:cNvSpPr>
          <p:nvPr>
            <p:ph idx="1"/>
          </p:nvPr>
        </p:nvSpPr>
        <p:spPr>
          <a:xfrm>
            <a:off x="590550" y="1040448"/>
            <a:ext cx="7886700" cy="4351338"/>
          </a:xfrm>
        </p:spPr>
        <p:txBody>
          <a:bodyPr vert="horz" lIns="91440" tIns="45720" rIns="91440" bIns="45720" rtlCol="0" anchor="t">
            <a:normAutofit/>
          </a:bodyPr>
          <a:lstStyle/>
          <a:p>
            <a:pPr marL="114300" indent="0">
              <a:buNone/>
            </a:pPr>
            <a:r>
              <a:rPr lang="EN-US" sz="1400" b="1" dirty="0">
                <a:solidFill>
                  <a:srgbClr val="4A1A1A"/>
                </a:solidFill>
                <a:latin typeface="Times" panose="02020603050405020304" pitchFamily="18" charset="0"/>
                <a:cs typeface="Times" panose="02020603050405020304" pitchFamily="18" charset="0"/>
              </a:rPr>
              <a:t>Levels of Arrangement</a:t>
            </a:r>
          </a:p>
          <a:p>
            <a:r>
              <a:rPr lang="EN-US" sz="1400" dirty="0">
                <a:solidFill>
                  <a:srgbClr val="4A1A1A"/>
                </a:solidFill>
                <a:latin typeface="Times" panose="02020603050405020304" pitchFamily="18" charset="0"/>
                <a:cs typeface="Times" panose="02020603050405020304" pitchFamily="18" charset="0"/>
              </a:rPr>
              <a:t>Repository</a:t>
            </a:r>
          </a:p>
          <a:p>
            <a:r>
              <a:rPr lang="EN-US" sz="1400" dirty="0">
                <a:solidFill>
                  <a:srgbClr val="4A1A1A"/>
                </a:solidFill>
                <a:latin typeface="Times" panose="02020603050405020304" pitchFamily="18" charset="0"/>
                <a:cs typeface="Times" panose="02020603050405020304" pitchFamily="18" charset="0"/>
              </a:rPr>
              <a:t>Record Group (collection)</a:t>
            </a:r>
          </a:p>
          <a:p>
            <a:r>
              <a:rPr lang="EN-US" sz="1400" dirty="0">
                <a:solidFill>
                  <a:srgbClr val="4A1A1A"/>
                </a:solidFill>
                <a:latin typeface="Times" panose="02020603050405020304" pitchFamily="18" charset="0"/>
                <a:cs typeface="Times" panose="02020603050405020304" pitchFamily="18" charset="0"/>
              </a:rPr>
              <a:t>Series</a:t>
            </a:r>
          </a:p>
          <a:p>
            <a:r>
              <a:rPr lang="EN-US" sz="1400" dirty="0">
                <a:solidFill>
                  <a:srgbClr val="4A1A1A"/>
                </a:solidFill>
                <a:latin typeface="Times" panose="02020603050405020304" pitchFamily="18" charset="0"/>
                <a:cs typeface="Times" panose="02020603050405020304" pitchFamily="18" charset="0"/>
              </a:rPr>
              <a:t>File Unit </a:t>
            </a:r>
          </a:p>
          <a:p>
            <a:r>
              <a:rPr lang="EN-US" sz="1400" dirty="0">
                <a:solidFill>
                  <a:srgbClr val="4A1A1A"/>
                </a:solidFill>
                <a:latin typeface="Times" panose="02020603050405020304" pitchFamily="18" charset="0"/>
                <a:cs typeface="Times" panose="02020603050405020304" pitchFamily="18" charset="0"/>
              </a:rPr>
              <a:t>Item </a:t>
            </a:r>
          </a:p>
          <a:p>
            <a:endParaRPr lang="en-US" sz="1400" dirty="0">
              <a:solidFill>
                <a:srgbClr val="4A1A1A"/>
              </a:solidFill>
              <a:latin typeface="Times" panose="02020603050405020304" pitchFamily="18" charset="0"/>
              <a:cs typeface="Times" panose="02020603050405020304" pitchFamily="18" charset="0"/>
            </a:endParaRPr>
          </a:p>
          <a:p>
            <a:pPr marL="0" indent="0">
              <a:buNone/>
            </a:pPr>
            <a:r>
              <a:rPr lang="EN-US" sz="1400" b="1" dirty="0">
                <a:solidFill>
                  <a:srgbClr val="4A1A1A"/>
                </a:solidFill>
                <a:latin typeface="Times" panose="02020603050405020304" pitchFamily="18" charset="0"/>
                <a:cs typeface="Times" panose="02020603050405020304" pitchFamily="18" charset="0"/>
              </a:rPr>
              <a:t>   Types of Arrangement</a:t>
            </a:r>
          </a:p>
          <a:p>
            <a:r>
              <a:rPr lang="EN-US" sz="1400" dirty="0">
                <a:solidFill>
                  <a:srgbClr val="472400"/>
                </a:solidFill>
                <a:latin typeface="Times" panose="02020603050405020304" pitchFamily="18" charset="0"/>
                <a:cs typeface="Times" panose="02020603050405020304" pitchFamily="18" charset="0"/>
              </a:rPr>
              <a:t>Alphabetical</a:t>
            </a:r>
          </a:p>
          <a:p>
            <a:r>
              <a:rPr lang="EN-US" sz="1400" dirty="0">
                <a:solidFill>
                  <a:srgbClr val="472400"/>
                </a:solidFill>
                <a:latin typeface="Times" panose="02020603050405020304" pitchFamily="18" charset="0"/>
                <a:cs typeface="Times" panose="02020603050405020304" pitchFamily="18" charset="0"/>
              </a:rPr>
              <a:t>Chronological </a:t>
            </a:r>
          </a:p>
          <a:p>
            <a:r>
              <a:rPr lang="EN-US" sz="1400" dirty="0">
                <a:solidFill>
                  <a:srgbClr val="472400"/>
                </a:solidFill>
                <a:latin typeface="Times" panose="02020603050405020304" pitchFamily="18" charset="0"/>
                <a:cs typeface="Times" panose="02020603050405020304" pitchFamily="18" charset="0"/>
              </a:rPr>
              <a:t>Geographical</a:t>
            </a:r>
          </a:p>
          <a:p>
            <a:r>
              <a:rPr lang="EN-US" sz="1400" dirty="0">
                <a:solidFill>
                  <a:srgbClr val="472400"/>
                </a:solidFill>
                <a:latin typeface="Times" panose="02020603050405020304" pitchFamily="18" charset="0"/>
                <a:cs typeface="Times" panose="02020603050405020304" pitchFamily="18" charset="0"/>
              </a:rPr>
              <a:t>Subject</a:t>
            </a:r>
          </a:p>
          <a:p>
            <a:r>
              <a:rPr lang="EN-US" sz="1400" dirty="0">
                <a:solidFill>
                  <a:srgbClr val="472400"/>
                </a:solidFill>
                <a:latin typeface="Times" panose="02020603050405020304" pitchFamily="18" charset="0"/>
                <a:cs typeface="Times" panose="02020603050405020304" pitchFamily="18" charset="0"/>
              </a:rPr>
              <a:t>Numerical </a:t>
            </a:r>
            <a:endParaRPr lang="EN-US" sz="1400" b="1" dirty="0">
              <a:solidFill>
                <a:srgbClr val="472400"/>
              </a:solidFill>
              <a:latin typeface="Times" panose="02020603050405020304" pitchFamily="18" charset="0"/>
              <a:cs typeface="Times" panose="02020603050405020304" pitchFamily="18" charset="0"/>
            </a:endParaRPr>
          </a:p>
          <a:p>
            <a:pPr marL="0" indent="0">
              <a:buNone/>
            </a:pPr>
            <a:endParaRPr lang="en-US" sz="1400" dirty="0">
              <a:solidFill>
                <a:srgbClr val="4A1A1A"/>
              </a:solidFill>
              <a:latin typeface="Times" panose="02020603050405020304" pitchFamily="18" charset="0"/>
              <a:cs typeface="Times" panose="02020603050405020304" pitchFamily="18" charset="0"/>
            </a:endParaRPr>
          </a:p>
        </p:txBody>
      </p:sp>
      <p:pic>
        <p:nvPicPr>
          <p:cNvPr id="9" name="Picture 3" descr="C:\Gibboney\Elderhostel 2002\centennial sketch.jpg"/>
          <p:cNvPicPr>
            <a:picLocks noChangeAspect="1" noChangeArrowheads="1"/>
          </p:cNvPicPr>
          <p:nvPr/>
        </p:nvPicPr>
        <p:blipFill>
          <a:blip r:embed="rId3" cstate="print"/>
          <a:srcRect/>
          <a:stretch>
            <a:fillRect/>
          </a:stretch>
        </p:blipFill>
        <p:spPr bwMode="auto">
          <a:xfrm>
            <a:off x="4801516" y="556091"/>
            <a:ext cx="3961484" cy="3048000"/>
          </a:xfrm>
          <a:prstGeom prst="rect">
            <a:avLst/>
          </a:prstGeom>
          <a:noFill/>
        </p:spPr>
      </p:pic>
      <p:graphicFrame>
        <p:nvGraphicFramePr>
          <p:cNvPr id="7" name="Object 4"/>
          <p:cNvGraphicFramePr>
            <a:graphicFrameLocks noChangeAspect="1"/>
          </p:cNvGraphicFramePr>
          <p:nvPr>
            <p:extLst>
              <p:ext uri="{D42A27DB-BD31-4B8C-83A1-F6EECF244321}">
                <p14:modId xmlns:p14="http://schemas.microsoft.com/office/powerpoint/2010/main" val="3239553236"/>
              </p:ext>
            </p:extLst>
          </p:nvPr>
        </p:nvGraphicFramePr>
        <p:xfrm>
          <a:off x="3810000" y="3652012"/>
          <a:ext cx="3632200" cy="2895600"/>
        </p:xfrm>
        <a:graphic>
          <a:graphicData uri="http://schemas.openxmlformats.org/presentationml/2006/ole">
            <mc:AlternateContent xmlns:mc="http://schemas.openxmlformats.org/markup-compatibility/2006">
              <mc:Choice xmlns:v="urn:schemas-microsoft-com:vml" Requires="v">
                <p:oleObj spid="_x0000_s4133" name="Image" r:id="rId4" imgW="9142857" imgH="7288889" progId="">
                  <p:embed/>
                </p:oleObj>
              </mc:Choice>
              <mc:Fallback>
                <p:oleObj name="Image" r:id="rId4" imgW="9142857" imgH="7288889" progId="">
                  <p:embed/>
                  <p:pic>
                    <p:nvPicPr>
                      <p:cNvPr id="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652012"/>
                        <a:ext cx="3632200" cy="289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74263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7400"/>
            <a:ext cx="3009900" cy="4013200"/>
          </a:xfrm>
          <a:prstGeom prst="rect">
            <a:avLst/>
          </a:prstGeom>
        </p:spPr>
      </p:pic>
      <p:sp>
        <p:nvSpPr>
          <p:cNvPr id="3" name="Content Placeholder 2"/>
          <p:cNvSpPr>
            <a:spLocks noGrp="1"/>
          </p:cNvSpPr>
          <p:nvPr>
            <p:ph idx="1"/>
          </p:nvPr>
        </p:nvSpPr>
        <p:spPr>
          <a:xfrm>
            <a:off x="590550" y="838200"/>
            <a:ext cx="7886700" cy="4351338"/>
          </a:xfrm>
        </p:spPr>
        <p:txBody>
          <a:bodyPr vert="horz" lIns="91440" tIns="45720" rIns="91440" bIns="45720" rtlCol="0" anchor="t">
            <a:normAutofit/>
          </a:bodyPr>
          <a:lstStyle/>
          <a:p>
            <a:pPr marL="114300" indent="0">
              <a:buNone/>
            </a:pPr>
            <a:r>
              <a:rPr lang="EN-US" sz="2000" b="1" dirty="0">
                <a:solidFill>
                  <a:srgbClr val="4A1A1A"/>
                </a:solidFill>
                <a:latin typeface="Times" panose="02020603050405020304" pitchFamily="18" charset="0"/>
                <a:cs typeface="Times" panose="02020603050405020304" pitchFamily="18" charset="0"/>
              </a:rPr>
              <a:t>Levels of Arrangement - Example</a:t>
            </a:r>
            <a:endParaRPr lang="EN-US" sz="2000" dirty="0">
              <a:solidFill>
                <a:srgbClr val="4A1A1A"/>
              </a:solidFill>
              <a:latin typeface="Times" panose="02020603050405020304" pitchFamily="18" charset="0"/>
              <a:cs typeface="Times" panose="02020603050405020304" pitchFamily="18" charset="0"/>
            </a:endParaRPr>
          </a:p>
          <a:p>
            <a:r>
              <a:rPr lang="EN-US" sz="2000" b="1" dirty="0">
                <a:solidFill>
                  <a:srgbClr val="4A1A1A"/>
                </a:solidFill>
                <a:latin typeface="Times" panose="02020603050405020304" pitchFamily="18" charset="0"/>
                <a:cs typeface="Times" panose="02020603050405020304" pitchFamily="18" charset="0"/>
              </a:rPr>
              <a:t>Repository:</a:t>
            </a:r>
            <a:r>
              <a:rPr lang="EN-US" sz="2000" dirty="0">
                <a:solidFill>
                  <a:srgbClr val="4A1A1A"/>
                </a:solidFill>
                <a:latin typeface="Times" panose="02020603050405020304" pitchFamily="18" charset="0"/>
                <a:cs typeface="Times" panose="02020603050405020304" pitchFamily="18" charset="0"/>
              </a:rPr>
              <a:t> Douglas County History Research Center</a:t>
            </a:r>
          </a:p>
          <a:p>
            <a:r>
              <a:rPr lang="EN-US" sz="2000" b="1" dirty="0">
                <a:solidFill>
                  <a:srgbClr val="4A1A1A"/>
                </a:solidFill>
                <a:latin typeface="Times" panose="02020603050405020304" pitchFamily="18" charset="0"/>
                <a:cs typeface="Times" panose="02020603050405020304" pitchFamily="18" charset="0"/>
              </a:rPr>
              <a:t>Collection:</a:t>
            </a:r>
            <a:r>
              <a:rPr lang="EN-US" sz="2000" dirty="0">
                <a:solidFill>
                  <a:srgbClr val="4A1A1A"/>
                </a:solidFill>
                <a:latin typeface="Times" panose="02020603050405020304" pitchFamily="18" charset="0"/>
                <a:cs typeface="Times" panose="02020603050405020304" pitchFamily="18" charset="0"/>
              </a:rPr>
              <a:t> Cherry Homemaker’s Club Records</a:t>
            </a:r>
          </a:p>
          <a:p>
            <a:r>
              <a:rPr lang="EN-US" sz="2000" b="1" dirty="0">
                <a:solidFill>
                  <a:srgbClr val="4A1A1A"/>
                </a:solidFill>
                <a:latin typeface="Times" panose="02020603050405020304" pitchFamily="18" charset="0"/>
                <a:cs typeface="Times" panose="02020603050405020304" pitchFamily="18" charset="0"/>
              </a:rPr>
              <a:t>Series:</a:t>
            </a:r>
            <a:r>
              <a:rPr lang="EN-US" sz="2000" dirty="0">
                <a:solidFill>
                  <a:srgbClr val="4A1A1A"/>
                </a:solidFill>
                <a:latin typeface="Times" panose="02020603050405020304" pitchFamily="18" charset="0"/>
                <a:cs typeface="Times" panose="02020603050405020304" pitchFamily="18" charset="0"/>
              </a:rPr>
              <a:t> Programs</a:t>
            </a:r>
          </a:p>
          <a:p>
            <a:r>
              <a:rPr lang="EN-US" sz="2000" b="1" dirty="0">
                <a:solidFill>
                  <a:srgbClr val="4A1A1A"/>
                </a:solidFill>
                <a:latin typeface="Times" panose="02020603050405020304" pitchFamily="18" charset="0"/>
                <a:cs typeface="Times" panose="02020603050405020304" pitchFamily="18" charset="0"/>
              </a:rPr>
              <a:t>File Unit: </a:t>
            </a:r>
            <a:r>
              <a:rPr lang="EN-US" sz="2000" dirty="0">
                <a:solidFill>
                  <a:srgbClr val="4A1A1A"/>
                </a:solidFill>
                <a:latin typeface="Times" panose="02020603050405020304" pitchFamily="18" charset="0"/>
                <a:cs typeface="Times" panose="02020603050405020304" pitchFamily="18" charset="0"/>
              </a:rPr>
              <a:t>Folder 24 (1925-1930)</a:t>
            </a:r>
          </a:p>
          <a:p>
            <a:r>
              <a:rPr lang="EN-US" sz="2000" b="1" dirty="0">
                <a:solidFill>
                  <a:srgbClr val="4A1A1A"/>
                </a:solidFill>
                <a:latin typeface="Times" panose="02020603050405020304" pitchFamily="18" charset="0"/>
                <a:cs typeface="Times" panose="02020603050405020304" pitchFamily="18" charset="0"/>
              </a:rPr>
              <a:t>Item:</a:t>
            </a:r>
            <a:r>
              <a:rPr lang="EN-US" sz="2000" dirty="0">
                <a:solidFill>
                  <a:srgbClr val="4A1A1A"/>
                </a:solidFill>
                <a:latin typeface="Times" panose="02020603050405020304" pitchFamily="18" charset="0"/>
                <a:cs typeface="Times" panose="02020603050405020304" pitchFamily="18" charset="0"/>
              </a:rPr>
              <a:t> The 1929 Program Book</a:t>
            </a:r>
          </a:p>
        </p:txBody>
      </p:sp>
    </p:spTree>
    <p:extLst>
      <p:ext uri="{BB962C8B-B14F-4D97-AF65-F5344CB8AC3E}">
        <p14:creationId xmlns:p14="http://schemas.microsoft.com/office/powerpoint/2010/main" val="3771998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220" name="Picture 4" descr="J:\Collections\Accessioned\2000.070 School census records\2000.070.0001 1879 Dist 4\2000.070.0001.0014 summary\20000700001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968592"/>
            <a:ext cx="4340066" cy="3553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3276600" y="4419600"/>
            <a:ext cx="3048000" cy="2209800"/>
          </a:xfrm>
          <a:prstGeom prst="rect">
            <a:avLst/>
          </a:prstGeom>
          <a:solidFill>
            <a:srgbClr val="4A1A1A"/>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7173" name="Text Box 5"/>
          <p:cNvSpPr txBox="1">
            <a:spLocks noChangeArrowheads="1"/>
          </p:cNvSpPr>
          <p:nvPr/>
        </p:nvSpPr>
        <p:spPr bwMode="auto">
          <a:xfrm>
            <a:off x="1524000" y="-15875"/>
            <a:ext cx="60198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000" b="1" dirty="0">
                <a:solidFill>
                  <a:srgbClr val="472400"/>
                </a:solidFill>
                <a:latin typeface="Times" pitchFamily="1" charset="0"/>
              </a:rPr>
              <a:t>What is an Archive?</a:t>
            </a:r>
            <a:endParaRPr lang="en-US" altLang="en-US" sz="3200" b="1" dirty="0">
              <a:solidFill>
                <a:srgbClr val="472400"/>
              </a:solidFill>
              <a:latin typeface="Times" pitchFamily="1" charset="0"/>
            </a:endParaRPr>
          </a:p>
        </p:txBody>
      </p:sp>
      <p:sp>
        <p:nvSpPr>
          <p:cNvPr id="7174" name="Text Box 6"/>
          <p:cNvSpPr txBox="1">
            <a:spLocks noChangeArrowheads="1"/>
          </p:cNvSpPr>
          <p:nvPr/>
        </p:nvSpPr>
        <p:spPr bwMode="auto">
          <a:xfrm>
            <a:off x="381000" y="1219200"/>
            <a:ext cx="830580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“Archives are the </a:t>
            </a:r>
            <a:r>
              <a:rPr lang="EN-US" altLang="en-US" sz="1400" b="1" dirty="0">
                <a:solidFill>
                  <a:srgbClr val="472400"/>
                </a:solidFill>
                <a:latin typeface="Times" pitchFamily="1" charset="0"/>
              </a:rPr>
              <a:t>non-current records</a:t>
            </a:r>
            <a:r>
              <a:rPr lang="EN-US" altLang="en-US" sz="1400" dirty="0">
                <a:solidFill>
                  <a:srgbClr val="472400"/>
                </a:solidFill>
                <a:latin typeface="Times" pitchFamily="1" charset="0"/>
              </a:rPr>
              <a:t> of an organization or an individual preserved because of their enduring value” </a:t>
            </a:r>
            <a:r>
              <a:rPr lang="EN-US" altLang="en-US" sz="1100" dirty="0">
                <a:solidFill>
                  <a:srgbClr val="472400"/>
                </a:solidFill>
                <a:latin typeface="Times" pitchFamily="1" charset="0"/>
              </a:rPr>
              <a:t>–Developing and Maintaining Practical Archives by Greg Hunter</a:t>
            </a:r>
            <a:endParaRPr lang="EN-US" altLang="en-US" sz="1100" dirty="0"/>
          </a:p>
        </p:txBody>
      </p:sp>
      <p:sp>
        <p:nvSpPr>
          <p:cNvPr id="7175" name="Text Box 7"/>
          <p:cNvSpPr txBox="1">
            <a:spLocks noChangeArrowheads="1"/>
          </p:cNvSpPr>
          <p:nvPr/>
        </p:nvSpPr>
        <p:spPr bwMode="auto">
          <a:xfrm>
            <a:off x="1371600" y="838200"/>
            <a:ext cx="6019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000" b="1" dirty="0">
                <a:solidFill>
                  <a:srgbClr val="472400"/>
                </a:solidFill>
                <a:latin typeface="Times" pitchFamily="1" charset="0"/>
              </a:rPr>
              <a:t>Not the place where paper goes to die.</a:t>
            </a:r>
            <a:endParaRPr lang="en-US" altLang="en-US" sz="3200" b="1" dirty="0">
              <a:solidFill>
                <a:srgbClr val="472400"/>
              </a:solidFill>
              <a:latin typeface="Times" pitchFamily="1" charset="0"/>
            </a:endParaRPr>
          </a:p>
        </p:txBody>
      </p:sp>
      <p:sp>
        <p:nvSpPr>
          <p:cNvPr id="10" name="Text Box 7"/>
          <p:cNvSpPr txBox="1">
            <a:spLocks noChangeArrowheads="1"/>
          </p:cNvSpPr>
          <p:nvPr/>
        </p:nvSpPr>
        <p:spPr bwMode="auto">
          <a:xfrm>
            <a:off x="1524000" y="2057400"/>
            <a:ext cx="6019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000" b="1" dirty="0">
                <a:solidFill>
                  <a:srgbClr val="472400"/>
                </a:solidFill>
                <a:latin typeface="Times" pitchFamily="1" charset="0"/>
              </a:rPr>
              <a:t>Examples of Material Found in the Archives</a:t>
            </a:r>
            <a:endParaRPr lang="en-US" altLang="en-US" sz="3200" b="1" dirty="0">
              <a:solidFill>
                <a:srgbClr val="472400"/>
              </a:solidFill>
              <a:latin typeface="Times" pitchFamily="1" charset="0"/>
            </a:endParaRPr>
          </a:p>
        </p:txBody>
      </p:sp>
      <p:sp>
        <p:nvSpPr>
          <p:cNvPr id="11" name="Content Placeholder 2"/>
          <p:cNvSpPr>
            <a:spLocks noGrp="1"/>
          </p:cNvSpPr>
          <p:nvPr>
            <p:ph idx="1"/>
          </p:nvPr>
        </p:nvSpPr>
        <p:spPr>
          <a:xfrm>
            <a:off x="533400" y="2819400"/>
            <a:ext cx="3471277" cy="3352800"/>
          </a:xfrm>
        </p:spPr>
        <p:txBody>
          <a:bodyPr vert="horz" lIns="91440" tIns="45720" rIns="91440" bIns="45720" rtlCol="0" anchor="t">
            <a:normAutofit fontScale="92500" lnSpcReduction="10000"/>
          </a:bodyPr>
          <a:lstStyle/>
          <a:p>
            <a:r>
              <a:rPr lang="EN-US" sz="1500" dirty="0">
                <a:solidFill>
                  <a:srgbClr val="472400"/>
                </a:solidFill>
                <a:latin typeface="Times" panose="02020603050405020304" pitchFamily="18" charset="0"/>
                <a:cs typeface="Times" panose="02020603050405020304" pitchFamily="18" charset="0"/>
              </a:rPr>
              <a:t>Letters (handwritten, typed &amp; email)</a:t>
            </a:r>
          </a:p>
          <a:p>
            <a:r>
              <a:rPr lang="EN-US" sz="1500" dirty="0">
                <a:solidFill>
                  <a:srgbClr val="472400"/>
                </a:solidFill>
                <a:latin typeface="Times" panose="02020603050405020304" pitchFamily="18" charset="0"/>
                <a:cs typeface="Times" panose="02020603050405020304" pitchFamily="18" charset="0"/>
              </a:rPr>
              <a:t>Photographs</a:t>
            </a:r>
          </a:p>
          <a:p>
            <a:r>
              <a:rPr lang="EN-US" sz="1500" dirty="0">
                <a:solidFill>
                  <a:srgbClr val="472400"/>
                </a:solidFill>
                <a:latin typeface="Times" panose="02020603050405020304" pitchFamily="18" charset="0"/>
                <a:cs typeface="Times" panose="02020603050405020304" pitchFamily="18" charset="0"/>
              </a:rPr>
              <a:t>Minutes/Reports</a:t>
            </a:r>
          </a:p>
          <a:p>
            <a:r>
              <a:rPr lang="EN-US" sz="1500" dirty="0">
                <a:solidFill>
                  <a:srgbClr val="472400"/>
                </a:solidFill>
                <a:latin typeface="Times" panose="02020603050405020304" pitchFamily="18" charset="0"/>
                <a:cs typeface="Times" panose="02020603050405020304" pitchFamily="18" charset="0"/>
              </a:rPr>
              <a:t>Diaries</a:t>
            </a:r>
          </a:p>
          <a:p>
            <a:r>
              <a:rPr lang="EN-US" sz="1500" dirty="0">
                <a:solidFill>
                  <a:srgbClr val="472400"/>
                </a:solidFill>
                <a:latin typeface="Times" panose="02020603050405020304" pitchFamily="18" charset="0"/>
                <a:cs typeface="Times" panose="02020603050405020304" pitchFamily="18" charset="0"/>
              </a:rPr>
              <a:t>Business records</a:t>
            </a:r>
          </a:p>
          <a:p>
            <a:r>
              <a:rPr lang="EN-US" sz="1500" dirty="0">
                <a:solidFill>
                  <a:srgbClr val="472400"/>
                </a:solidFill>
                <a:latin typeface="Times" panose="02020603050405020304" pitchFamily="18" charset="0"/>
                <a:cs typeface="Times" panose="02020603050405020304" pitchFamily="18" charset="0"/>
              </a:rPr>
              <a:t>Speeches/Lectures</a:t>
            </a:r>
          </a:p>
          <a:p>
            <a:r>
              <a:rPr lang="EN-US" sz="1500" dirty="0">
                <a:solidFill>
                  <a:srgbClr val="472400"/>
                </a:solidFill>
                <a:latin typeface="Times" panose="02020603050405020304" pitchFamily="18" charset="0"/>
                <a:cs typeface="Times" panose="02020603050405020304" pitchFamily="18" charset="0"/>
              </a:rPr>
              <a:t>Brochures/Flyers/Posters</a:t>
            </a:r>
          </a:p>
          <a:p>
            <a:r>
              <a:rPr lang="EN-US" sz="1500" dirty="0">
                <a:solidFill>
                  <a:srgbClr val="472400"/>
                </a:solidFill>
                <a:latin typeface="Times" panose="02020603050405020304" pitchFamily="18" charset="0"/>
                <a:cs typeface="Times" panose="02020603050405020304" pitchFamily="18" charset="0"/>
              </a:rPr>
              <a:t>Film/Video/Audio tapes</a:t>
            </a:r>
          </a:p>
          <a:p>
            <a:r>
              <a:rPr lang="EN-US" sz="1500" dirty="0">
                <a:solidFill>
                  <a:srgbClr val="472400"/>
                </a:solidFill>
                <a:latin typeface="Times" panose="02020603050405020304" pitchFamily="18" charset="0"/>
                <a:cs typeface="Times" panose="02020603050405020304" pitchFamily="18" charset="0"/>
              </a:rPr>
              <a:t>Books and Scrapbooks</a:t>
            </a:r>
          </a:p>
          <a:p>
            <a:r>
              <a:rPr lang="EN-US" sz="1500" dirty="0">
                <a:solidFill>
                  <a:srgbClr val="472400"/>
                </a:solidFill>
                <a:latin typeface="Times" panose="02020603050405020304" pitchFamily="18" charset="0"/>
                <a:cs typeface="Times" panose="02020603050405020304" pitchFamily="18" charset="0"/>
              </a:rPr>
              <a:t>Ephemera</a:t>
            </a:r>
          </a:p>
          <a:p>
            <a:r>
              <a:rPr lang="EN-US" sz="1500" dirty="0">
                <a:solidFill>
                  <a:srgbClr val="472400"/>
                </a:solidFill>
                <a:latin typeface="Times" panose="02020603050405020304" pitchFamily="18" charset="0"/>
                <a:cs typeface="Times" panose="02020603050405020304" pitchFamily="18" charset="0"/>
              </a:rPr>
              <a:t>Newspapers</a:t>
            </a:r>
          </a:p>
          <a:p>
            <a:r>
              <a:rPr lang="EN-US" sz="1500" dirty="0">
                <a:solidFill>
                  <a:srgbClr val="472400"/>
                </a:solidFill>
                <a:latin typeface="Times" panose="02020603050405020304" pitchFamily="18" charset="0"/>
                <a:cs typeface="Times" panose="02020603050405020304" pitchFamily="18" charset="0"/>
              </a:rPr>
              <a:t>Microfilm</a:t>
            </a:r>
          </a:p>
        </p:txBody>
      </p:sp>
      <p:pic>
        <p:nvPicPr>
          <p:cNvPr id="9218" name="Picture 2" descr="J:\Collections\Accessioned\2000.004 Homestead patent\20000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1575" y="4495800"/>
            <a:ext cx="2926825" cy="21116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J:\Collections\Accessioned\1999.035 Greenland School WWI soldiers\1999.035.0018 Greenland Station\19990350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54734" y="3733800"/>
            <a:ext cx="1957050" cy="306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4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sp>
        <p:nvSpPr>
          <p:cNvPr id="3" name="Content Placeholder 2"/>
          <p:cNvSpPr>
            <a:spLocks noGrp="1"/>
          </p:cNvSpPr>
          <p:nvPr>
            <p:ph idx="1"/>
          </p:nvPr>
        </p:nvSpPr>
        <p:spPr>
          <a:xfrm>
            <a:off x="590550" y="838200"/>
            <a:ext cx="7886700" cy="4351338"/>
          </a:xfrm>
        </p:spPr>
        <p:txBody>
          <a:bodyPr vert="horz" lIns="91440" tIns="45720" rIns="91440" bIns="45720" rtlCol="0" anchor="t">
            <a:normAutofit/>
          </a:bodyPr>
          <a:lstStyle/>
          <a:p>
            <a:pPr marL="114300" indent="0">
              <a:buNone/>
            </a:pPr>
            <a:r>
              <a:rPr lang="EN-US" sz="2000" b="1" dirty="0">
                <a:solidFill>
                  <a:srgbClr val="472400"/>
                </a:solidFill>
                <a:latin typeface="Times" panose="02020603050405020304" pitchFamily="18" charset="0"/>
                <a:cs typeface="Times" panose="02020603050405020304" pitchFamily="18" charset="0"/>
              </a:rPr>
              <a:t>Physical Arrangement</a:t>
            </a:r>
          </a:p>
          <a:p>
            <a:r>
              <a:rPr lang="EN-US" sz="2000" dirty="0">
                <a:solidFill>
                  <a:srgbClr val="472400"/>
                </a:solidFill>
                <a:latin typeface="Times" panose="02020603050405020304" pitchFamily="18" charset="0"/>
                <a:cs typeface="Times" panose="02020603050405020304" pitchFamily="18" charset="0"/>
              </a:rPr>
              <a:t>Weeding</a:t>
            </a:r>
          </a:p>
          <a:p>
            <a:r>
              <a:rPr lang="EN-US" sz="2000" dirty="0">
                <a:solidFill>
                  <a:srgbClr val="472400"/>
                </a:solidFill>
                <a:latin typeface="Times" panose="02020603050405020304" pitchFamily="18" charset="0"/>
                <a:cs typeface="Times" panose="02020603050405020304" pitchFamily="18" charset="0"/>
              </a:rPr>
              <a:t>Rehousing</a:t>
            </a:r>
          </a:p>
          <a:p>
            <a:r>
              <a:rPr lang="EN-US" sz="2000" dirty="0">
                <a:solidFill>
                  <a:srgbClr val="472400"/>
                </a:solidFill>
                <a:latin typeface="Times" panose="02020603050405020304" pitchFamily="18" charset="0"/>
                <a:cs typeface="Times" panose="02020603050405020304" pitchFamily="18" charset="0"/>
              </a:rPr>
              <a:t>Labelling</a:t>
            </a:r>
          </a:p>
          <a:p>
            <a:r>
              <a:rPr lang="EN-US" sz="2000" dirty="0">
                <a:solidFill>
                  <a:srgbClr val="472400"/>
                </a:solidFill>
                <a:latin typeface="Times" panose="02020603050405020304" pitchFamily="18" charset="0"/>
                <a:cs typeface="Times" panose="02020603050405020304" pitchFamily="18" charset="0"/>
              </a:rPr>
              <a:t>Basic preservation</a:t>
            </a:r>
          </a:p>
          <a:p>
            <a:endParaRPr lang="en-US" dirty="0"/>
          </a:p>
        </p:txBody>
      </p:sp>
      <p:graphicFrame>
        <p:nvGraphicFramePr>
          <p:cNvPr id="6" name="Object 10"/>
          <p:cNvGraphicFramePr>
            <a:graphicFrameLocks noChangeAspect="1"/>
          </p:cNvGraphicFramePr>
          <p:nvPr>
            <p:extLst>
              <p:ext uri="{D42A27DB-BD31-4B8C-83A1-F6EECF244321}">
                <p14:modId xmlns:p14="http://schemas.microsoft.com/office/powerpoint/2010/main" val="3489243364"/>
              </p:ext>
            </p:extLst>
          </p:nvPr>
        </p:nvGraphicFramePr>
        <p:xfrm>
          <a:off x="3581157" y="2286000"/>
          <a:ext cx="5178795" cy="3886200"/>
        </p:xfrm>
        <a:graphic>
          <a:graphicData uri="http://schemas.openxmlformats.org/presentationml/2006/ole">
            <mc:AlternateContent xmlns:mc="http://schemas.openxmlformats.org/markup-compatibility/2006">
              <mc:Choice xmlns:v="urn:schemas-microsoft-com:vml" Requires="v">
                <p:oleObj spid="_x0000_s2096" name="Image" r:id="rId3" imgW="8202184" imgH="6153924" progId="">
                  <p:embed/>
                </p:oleObj>
              </mc:Choice>
              <mc:Fallback>
                <p:oleObj name="Image" r:id="rId3" imgW="8202184" imgH="6153924" progId="">
                  <p:embed/>
                  <p:pic>
                    <p:nvPicPr>
                      <p:cNvPr id="6"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157" y="2286000"/>
                        <a:ext cx="5178795" cy="3886200"/>
                      </a:xfrm>
                      <a:prstGeom prst="rect">
                        <a:avLst/>
                      </a:prstGeom>
                      <a:noFill/>
                      <a:extLst/>
                    </p:spPr>
                  </p:pic>
                </p:oleObj>
              </mc:Fallback>
            </mc:AlternateContent>
          </a:graphicData>
        </a:graphic>
      </p:graphicFrame>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939" y="3650040"/>
            <a:ext cx="3131343" cy="23551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848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sp>
        <p:nvSpPr>
          <p:cNvPr id="3" name="Content Placeholder 2"/>
          <p:cNvSpPr>
            <a:spLocks noGrp="1"/>
          </p:cNvSpPr>
          <p:nvPr>
            <p:ph idx="1"/>
          </p:nvPr>
        </p:nvSpPr>
        <p:spPr>
          <a:xfrm>
            <a:off x="457200" y="838200"/>
            <a:ext cx="7886700" cy="4351338"/>
          </a:xfrm>
        </p:spPr>
        <p:txBody>
          <a:bodyPr>
            <a:normAutofit/>
          </a:bodyPr>
          <a:lstStyle/>
          <a:p>
            <a:pPr marL="114300" indent="0" algn="ctr">
              <a:buNone/>
            </a:pPr>
            <a:r>
              <a:rPr lang="en-US" sz="2000" b="1" dirty="0">
                <a:solidFill>
                  <a:srgbClr val="4A1A1A"/>
                </a:solidFill>
                <a:latin typeface="Times" panose="02020603050405020304" pitchFamily="18" charset="0"/>
                <a:cs typeface="Times" panose="02020603050405020304" pitchFamily="18" charset="0"/>
              </a:rPr>
              <a:t>More Product, Less Process</a:t>
            </a:r>
          </a:p>
          <a:p>
            <a:pPr marL="0" indent="0">
              <a:buNone/>
            </a:pPr>
            <a:endParaRPr lang="en-US" sz="2000" dirty="0">
              <a:solidFill>
                <a:srgbClr val="4A1A1A"/>
              </a:solidFill>
              <a:latin typeface="Times" panose="02020603050405020304" pitchFamily="18" charset="0"/>
              <a:cs typeface="Times" panose="02020603050405020304" pitchFamily="18" charset="0"/>
            </a:endParaRPr>
          </a:p>
          <a:p>
            <a:r>
              <a:rPr lang="en-US" sz="2000" dirty="0">
                <a:solidFill>
                  <a:srgbClr val="4A1A1A"/>
                </a:solidFill>
                <a:latin typeface="Times" panose="02020603050405020304" pitchFamily="18" charset="0"/>
                <a:cs typeface="Times" panose="02020603050405020304" pitchFamily="18" charset="0"/>
              </a:rPr>
              <a:t>Goals of MPLP processing</a:t>
            </a:r>
          </a:p>
          <a:p>
            <a:pPr lvl="1"/>
            <a:r>
              <a:rPr lang="en-US" sz="2000" dirty="0">
                <a:solidFill>
                  <a:srgbClr val="4A1A1A"/>
                </a:solidFill>
                <a:latin typeface="Times" panose="02020603050405020304" pitchFamily="18" charset="0"/>
                <a:cs typeface="Times" panose="02020603050405020304" pitchFamily="18" charset="0"/>
              </a:rPr>
              <a:t>Expediting the availability of collections </a:t>
            </a:r>
            <a:br>
              <a:rPr lang="en-US" sz="2000" dirty="0">
                <a:solidFill>
                  <a:srgbClr val="4A1A1A"/>
                </a:solidFill>
                <a:latin typeface="Times" panose="02020603050405020304" pitchFamily="18" charset="0"/>
                <a:cs typeface="Times" panose="02020603050405020304" pitchFamily="18" charset="0"/>
              </a:rPr>
            </a:br>
            <a:r>
              <a:rPr lang="en-US" sz="2000" dirty="0">
                <a:solidFill>
                  <a:srgbClr val="4A1A1A"/>
                </a:solidFill>
                <a:latin typeface="Times" panose="02020603050405020304" pitchFamily="18" charset="0"/>
                <a:cs typeface="Times" panose="02020603050405020304" pitchFamily="18" charset="0"/>
              </a:rPr>
              <a:t>to users.</a:t>
            </a:r>
          </a:p>
          <a:p>
            <a:pPr lvl="1"/>
            <a:r>
              <a:rPr lang="en-US" sz="2000" dirty="0">
                <a:solidFill>
                  <a:srgbClr val="4A1A1A"/>
                </a:solidFill>
                <a:latin typeface="Times" panose="02020603050405020304" pitchFamily="18" charset="0"/>
                <a:cs typeface="Times" panose="02020603050405020304" pitchFamily="18" charset="0"/>
              </a:rPr>
              <a:t>Assuring adequate arrangement of materials </a:t>
            </a:r>
            <a:br>
              <a:rPr lang="en-US" sz="2000" dirty="0">
                <a:solidFill>
                  <a:srgbClr val="4A1A1A"/>
                </a:solidFill>
                <a:latin typeface="Times" panose="02020603050405020304" pitchFamily="18" charset="0"/>
                <a:cs typeface="Times" panose="02020603050405020304" pitchFamily="18" charset="0"/>
              </a:rPr>
            </a:br>
            <a:r>
              <a:rPr lang="en-US" sz="2000" dirty="0">
                <a:solidFill>
                  <a:srgbClr val="4A1A1A"/>
                </a:solidFill>
                <a:latin typeface="Times" panose="02020603050405020304" pitchFamily="18" charset="0"/>
                <a:cs typeface="Times" panose="02020603050405020304" pitchFamily="18" charset="0"/>
              </a:rPr>
              <a:t>for users needs.</a:t>
            </a:r>
          </a:p>
          <a:p>
            <a:pPr lvl="1"/>
            <a:r>
              <a:rPr lang="en-US" sz="2000" dirty="0">
                <a:solidFill>
                  <a:srgbClr val="4A1A1A"/>
                </a:solidFill>
                <a:latin typeface="Times" panose="02020603050405020304" pitchFamily="18" charset="0"/>
                <a:cs typeface="Times" panose="02020603050405020304" pitchFamily="18" charset="0"/>
              </a:rPr>
              <a:t>Taking minimum steps necessary for </a:t>
            </a:r>
            <a:br>
              <a:rPr lang="en-US" sz="2000" dirty="0">
                <a:solidFill>
                  <a:srgbClr val="4A1A1A"/>
                </a:solidFill>
                <a:latin typeface="Times" panose="02020603050405020304" pitchFamily="18" charset="0"/>
                <a:cs typeface="Times" panose="02020603050405020304" pitchFamily="18" charset="0"/>
              </a:rPr>
            </a:br>
            <a:r>
              <a:rPr lang="en-US" sz="2000" dirty="0">
                <a:solidFill>
                  <a:srgbClr val="4A1A1A"/>
                </a:solidFill>
                <a:latin typeface="Times" panose="02020603050405020304" pitchFamily="18" charset="0"/>
                <a:cs typeface="Times" panose="02020603050405020304" pitchFamily="18" charset="0"/>
              </a:rPr>
              <a:t>physically preserving collection materials.</a:t>
            </a:r>
          </a:p>
          <a:p>
            <a:pPr lvl="1"/>
            <a:r>
              <a:rPr lang="en-US" sz="2000" dirty="0">
                <a:solidFill>
                  <a:srgbClr val="4A1A1A"/>
                </a:solidFill>
                <a:latin typeface="Times" panose="02020603050405020304" pitchFamily="18" charset="0"/>
                <a:cs typeface="Times" panose="02020603050405020304" pitchFamily="18" charset="0"/>
              </a:rPr>
              <a:t>Describing materials sufficiently for use.  </a:t>
            </a:r>
          </a:p>
          <a:p>
            <a:pPr lvl="1"/>
            <a:endParaRPr lang="en-US" dirty="0"/>
          </a:p>
        </p:txBody>
      </p:sp>
      <p:pic>
        <p:nvPicPr>
          <p:cNvPr id="7" name="Picture 2"/>
          <p:cNvPicPr>
            <a:picLocks noChangeAspect="1" noChangeArrowheads="1"/>
          </p:cNvPicPr>
          <p:nvPr/>
        </p:nvPicPr>
        <p:blipFill>
          <a:blip r:embed="rId2" cstate="print"/>
          <a:srcRect/>
          <a:stretch>
            <a:fillRect/>
          </a:stretch>
        </p:blipFill>
        <p:spPr bwMode="auto">
          <a:xfrm>
            <a:off x="6019800" y="1411964"/>
            <a:ext cx="2765542" cy="5002274"/>
          </a:xfrm>
          <a:prstGeom prst="rect">
            <a:avLst/>
          </a:prstGeom>
          <a:noFill/>
          <a:ln w="9525">
            <a:noFill/>
            <a:miter lim="800000"/>
            <a:headEnd/>
            <a:tailEnd/>
          </a:ln>
        </p:spPr>
      </p:pic>
    </p:spTree>
    <p:extLst>
      <p:ext uri="{BB962C8B-B14F-4D97-AF65-F5344CB8AC3E}">
        <p14:creationId xmlns:p14="http://schemas.microsoft.com/office/powerpoint/2010/main" val="59105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3581400" y="952500"/>
            <a:ext cx="4800600" cy="30099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152400" y="457200"/>
            <a:ext cx="2590800" cy="5586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t>
            </a:r>
            <a:r>
              <a:rPr lang="en-US" altLang="en-US" sz="1400" b="1" dirty="0">
                <a:solidFill>
                  <a:srgbClr val="472400"/>
                </a:solidFill>
                <a:latin typeface="Times" pitchFamily="1" charset="0"/>
              </a:rPr>
              <a:t>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971800" y="4076700"/>
            <a:ext cx="5715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Description</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895600" y="4736338"/>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Having the materials arranged is all well and good, but without description no one can find it!  Some archives use </a:t>
            </a:r>
            <a:r>
              <a:rPr lang="EN-US" altLang="en-US" sz="1400" b="1" dirty="0">
                <a:solidFill>
                  <a:srgbClr val="472400"/>
                </a:solidFill>
                <a:latin typeface="Times" pitchFamily="1" charset="0"/>
              </a:rPr>
              <a:t>written guides</a:t>
            </a:r>
            <a:r>
              <a:rPr lang="EN-US" altLang="en-US" sz="1400" dirty="0">
                <a:solidFill>
                  <a:srgbClr val="472400"/>
                </a:solidFill>
                <a:latin typeface="Times" pitchFamily="1" charset="0"/>
              </a:rPr>
              <a:t> to their collections (even typed ones!) called </a:t>
            </a:r>
            <a:r>
              <a:rPr lang="EN-US" altLang="en-US" sz="1400" b="1" dirty="0">
                <a:solidFill>
                  <a:srgbClr val="472400"/>
                </a:solidFill>
                <a:latin typeface="Times" pitchFamily="1" charset="0"/>
              </a:rPr>
              <a:t>Finding Aids</a:t>
            </a:r>
            <a:r>
              <a:rPr lang="EN-US" altLang="en-US" sz="1400" dirty="0">
                <a:solidFill>
                  <a:srgbClr val="472400"/>
                </a:solidFill>
                <a:latin typeface="Times" pitchFamily="1" charset="0"/>
              </a:rPr>
              <a:t>, while others use integrated databases like </a:t>
            </a:r>
            <a:r>
              <a:rPr lang="EN-US" altLang="en-US" sz="1400" b="1" dirty="0">
                <a:solidFill>
                  <a:srgbClr val="472400"/>
                </a:solidFill>
                <a:latin typeface="Times" pitchFamily="1" charset="0"/>
              </a:rPr>
              <a:t>Archives Space, </a:t>
            </a:r>
            <a:r>
              <a:rPr lang="EN-US" altLang="en-US" sz="1400" b="1" dirty="0" err="1">
                <a:solidFill>
                  <a:srgbClr val="472400"/>
                </a:solidFill>
                <a:latin typeface="Times" pitchFamily="1" charset="0"/>
              </a:rPr>
              <a:t>ContentDM</a:t>
            </a:r>
            <a:r>
              <a:rPr lang="EN-US" altLang="en-US" sz="1400" b="1" dirty="0">
                <a:solidFill>
                  <a:srgbClr val="472400"/>
                </a:solidFill>
                <a:latin typeface="Times" pitchFamily="1" charset="0"/>
              </a:rPr>
              <a:t> or Past Perfect</a:t>
            </a:r>
            <a:r>
              <a:rPr lang="EN-US" altLang="en-US" sz="1400" dirty="0">
                <a:solidFill>
                  <a:srgbClr val="472400"/>
                </a:solidFill>
                <a:latin typeface="Times" pitchFamily="1" charset="0"/>
              </a:rPr>
              <a:t>.  Several </a:t>
            </a:r>
            <a:r>
              <a:rPr lang="EN-US" altLang="en-US" sz="1400" b="1" dirty="0">
                <a:solidFill>
                  <a:srgbClr val="472400"/>
                </a:solidFill>
                <a:latin typeface="Times" pitchFamily="1" charset="0"/>
              </a:rPr>
              <a:t>standards</a:t>
            </a:r>
            <a:r>
              <a:rPr lang="EN-US" altLang="en-US" sz="1400" dirty="0">
                <a:solidFill>
                  <a:srgbClr val="472400"/>
                </a:solidFill>
                <a:latin typeface="Times" pitchFamily="1" charset="0"/>
              </a:rPr>
              <a:t> have emerged, including </a:t>
            </a:r>
            <a:r>
              <a:rPr lang="EN-US" altLang="en-US" sz="1400" b="1" dirty="0">
                <a:solidFill>
                  <a:srgbClr val="472400"/>
                </a:solidFill>
                <a:latin typeface="Times" pitchFamily="1" charset="0"/>
              </a:rPr>
              <a:t>DACS, ISAD and EAD.  </a:t>
            </a:r>
            <a:r>
              <a:rPr lang="EN-US" altLang="en-US" sz="1400" dirty="0">
                <a:solidFill>
                  <a:srgbClr val="472400"/>
                </a:solidFill>
                <a:latin typeface="Times" pitchFamily="1" charset="0"/>
              </a:rPr>
              <a:t>Of course library standards like </a:t>
            </a:r>
            <a:r>
              <a:rPr lang="EN-US" altLang="en-US" sz="1400" b="1" dirty="0">
                <a:solidFill>
                  <a:srgbClr val="472400"/>
                </a:solidFill>
                <a:latin typeface="Times" pitchFamily="1" charset="0"/>
              </a:rPr>
              <a:t>MARC </a:t>
            </a:r>
            <a:r>
              <a:rPr lang="EN-US" altLang="en-US" sz="1400" dirty="0">
                <a:solidFill>
                  <a:srgbClr val="472400"/>
                </a:solidFill>
                <a:latin typeface="Times" pitchFamily="1" charset="0"/>
              </a:rPr>
              <a:t>and a new standard called </a:t>
            </a:r>
            <a:r>
              <a:rPr lang="EN-US" altLang="en-US" sz="1400" b="1" dirty="0">
                <a:solidFill>
                  <a:srgbClr val="472400"/>
                </a:solidFill>
                <a:latin typeface="Times" pitchFamily="1" charset="0"/>
              </a:rPr>
              <a:t>RDA </a:t>
            </a:r>
            <a:r>
              <a:rPr lang="EN-US" altLang="en-US" sz="1400" dirty="0">
                <a:solidFill>
                  <a:srgbClr val="472400"/>
                </a:solidFill>
                <a:latin typeface="Times" pitchFamily="1" charset="0"/>
              </a:rPr>
              <a:t>are also used by archives and libraries.</a:t>
            </a:r>
            <a:endParaRPr lang="EN-US" altLang="en-US" b="1" dirty="0"/>
          </a:p>
        </p:txBody>
      </p:sp>
      <p:pic>
        <p:nvPicPr>
          <p:cNvPr id="9218" name="Picture 2" descr="http://www.archivalstudies.com/images/Library/1931666083-DescribingArchives-AContentStandard-FC-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066800"/>
            <a:ext cx="2133600"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786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sp>
        <p:nvSpPr>
          <p:cNvPr id="3" name="Content Placeholder 2"/>
          <p:cNvSpPr>
            <a:spLocks noGrp="1"/>
          </p:cNvSpPr>
          <p:nvPr>
            <p:ph idx="1"/>
          </p:nvPr>
        </p:nvSpPr>
        <p:spPr>
          <a:xfrm>
            <a:off x="590550" y="914400"/>
            <a:ext cx="7886700" cy="4351338"/>
          </a:xfrm>
        </p:spPr>
        <p:txBody>
          <a:bodyPr vert="horz" lIns="91440" tIns="45720" rIns="91440" bIns="45720" rtlCol="0" anchor="t">
            <a:normAutofit/>
          </a:bodyPr>
          <a:lstStyle/>
          <a:p>
            <a:pPr marL="114300" indent="0">
              <a:buNone/>
            </a:pPr>
            <a:r>
              <a:rPr lang="EN-US" sz="2000" b="1" dirty="0">
                <a:solidFill>
                  <a:srgbClr val="4A1A1A"/>
                </a:solidFill>
                <a:latin typeface="Times" panose="02020603050405020304" pitchFamily="18" charset="0"/>
                <a:cs typeface="Times" panose="02020603050405020304" pitchFamily="18" charset="0"/>
              </a:rPr>
              <a:t>Finding Aid Descriptive Fields</a:t>
            </a:r>
          </a:p>
          <a:p>
            <a:r>
              <a:rPr lang="EN-US" sz="2000" dirty="0">
                <a:solidFill>
                  <a:srgbClr val="4A1A1A"/>
                </a:solidFill>
                <a:latin typeface="Times" panose="02020603050405020304" pitchFamily="18" charset="0"/>
                <a:cs typeface="Times" panose="02020603050405020304" pitchFamily="18" charset="0"/>
              </a:rPr>
              <a:t>Administrative/Biographical history</a:t>
            </a:r>
          </a:p>
          <a:p>
            <a:r>
              <a:rPr lang="EN-US" sz="2000" dirty="0">
                <a:solidFill>
                  <a:srgbClr val="4A1A1A"/>
                </a:solidFill>
                <a:latin typeface="Times" panose="02020603050405020304" pitchFamily="18" charset="0"/>
                <a:cs typeface="Times" panose="02020603050405020304" pitchFamily="18" charset="0"/>
              </a:rPr>
              <a:t>Description of the records</a:t>
            </a:r>
          </a:p>
          <a:p>
            <a:pPr lvl="1"/>
            <a:r>
              <a:rPr lang="EN-US" sz="2000" dirty="0">
                <a:solidFill>
                  <a:srgbClr val="4A1A1A"/>
                </a:solidFill>
                <a:latin typeface="Times" panose="02020603050405020304" pitchFamily="18" charset="0"/>
                <a:cs typeface="Times" panose="02020603050405020304" pitchFamily="18" charset="0"/>
              </a:rPr>
              <a:t>Scope and content</a:t>
            </a:r>
          </a:p>
          <a:p>
            <a:pPr lvl="1"/>
            <a:r>
              <a:rPr lang="EN-US" sz="2000" dirty="0">
                <a:solidFill>
                  <a:srgbClr val="4A1A1A"/>
                </a:solidFill>
                <a:latin typeface="Times" panose="02020603050405020304" pitchFamily="18" charset="0"/>
                <a:cs typeface="Times" panose="02020603050405020304" pitchFamily="18" charset="0"/>
              </a:rPr>
              <a:t>Series descriptions</a:t>
            </a:r>
          </a:p>
          <a:p>
            <a:pPr lvl="1"/>
            <a:r>
              <a:rPr lang="EN-US" sz="2000" dirty="0">
                <a:solidFill>
                  <a:srgbClr val="4A1A1A"/>
                </a:solidFill>
                <a:latin typeface="Times" panose="02020603050405020304" pitchFamily="18" charset="0"/>
                <a:cs typeface="Times" panose="02020603050405020304" pitchFamily="18" charset="0"/>
              </a:rPr>
              <a:t>Container/folder list</a:t>
            </a:r>
          </a:p>
          <a:p>
            <a:r>
              <a:rPr lang="EN-US" sz="2000" dirty="0">
                <a:solidFill>
                  <a:srgbClr val="4A1A1A"/>
                </a:solidFill>
                <a:latin typeface="Times" panose="02020603050405020304" pitchFamily="18" charset="0"/>
                <a:cs typeface="Times" panose="02020603050405020304" pitchFamily="18" charset="0"/>
              </a:rPr>
              <a:t>Administrative information </a:t>
            </a:r>
          </a:p>
          <a:p>
            <a:endParaRPr lang="en-US" sz="2000" dirty="0">
              <a:solidFill>
                <a:srgbClr val="4A1A1A"/>
              </a:solidFill>
              <a:latin typeface="Times" panose="02020603050405020304" pitchFamily="18" charset="0"/>
              <a:cs typeface="Times" panose="02020603050405020304" pitchFamily="18" charset="0"/>
            </a:endParaRPr>
          </a:p>
          <a:p>
            <a:pPr marL="0" indent="0">
              <a:buNone/>
            </a:pPr>
            <a:r>
              <a:rPr lang="EN-US" sz="2000" b="1" dirty="0">
                <a:solidFill>
                  <a:srgbClr val="4A1A1A"/>
                </a:solidFill>
                <a:latin typeface="Times" panose="02020603050405020304" pitchFamily="18" charset="0"/>
                <a:cs typeface="Times" panose="02020603050405020304" pitchFamily="18" charset="0"/>
              </a:rPr>
              <a:t>   Content Standards</a:t>
            </a:r>
          </a:p>
          <a:p>
            <a:r>
              <a:rPr lang="EN-US" sz="2000" dirty="0">
                <a:solidFill>
                  <a:srgbClr val="4A1A1A"/>
                </a:solidFill>
                <a:latin typeface="Times" panose="02020603050405020304" pitchFamily="18" charset="0"/>
                <a:cs typeface="Times" panose="02020603050405020304" pitchFamily="18" charset="0"/>
              </a:rPr>
              <a:t>DACS</a:t>
            </a:r>
          </a:p>
          <a:p>
            <a:r>
              <a:rPr lang="EN-US" sz="2000" dirty="0">
                <a:solidFill>
                  <a:srgbClr val="4A1A1A"/>
                </a:solidFill>
                <a:latin typeface="Times" panose="02020603050405020304" pitchFamily="18" charset="0"/>
                <a:cs typeface="Times" panose="02020603050405020304" pitchFamily="18" charset="0"/>
              </a:rPr>
              <a:t>AACR2</a:t>
            </a:r>
          </a:p>
          <a:p>
            <a:r>
              <a:rPr lang="EN-US" sz="2000" dirty="0">
                <a:solidFill>
                  <a:srgbClr val="4A1A1A"/>
                </a:solidFill>
                <a:latin typeface="Times" panose="02020603050405020304" pitchFamily="18" charset="0"/>
                <a:cs typeface="Times" panose="02020603050405020304" pitchFamily="18" charset="0"/>
              </a:rPr>
              <a:t>Locally created</a:t>
            </a:r>
          </a:p>
        </p:txBody>
      </p:sp>
      <p:pic>
        <p:nvPicPr>
          <p:cNvPr id="6" name="Picture 2"/>
          <p:cNvPicPr>
            <a:picLocks noChangeAspect="1" noChangeArrowheads="1"/>
          </p:cNvPicPr>
          <p:nvPr/>
        </p:nvPicPr>
        <p:blipFill>
          <a:blip r:embed="rId2" cstate="print"/>
          <a:srcRect/>
          <a:stretch>
            <a:fillRect/>
          </a:stretch>
        </p:blipFill>
        <p:spPr bwMode="auto">
          <a:xfrm>
            <a:off x="5105400" y="923074"/>
            <a:ext cx="3775710" cy="5249126"/>
          </a:xfrm>
          <a:prstGeom prst="rect">
            <a:avLst/>
          </a:prstGeom>
          <a:noFill/>
          <a:ln w="9525">
            <a:noFill/>
            <a:miter lim="800000"/>
            <a:headEnd/>
            <a:tailEnd/>
          </a:ln>
        </p:spPr>
      </p:pic>
    </p:spTree>
    <p:extLst>
      <p:ext uri="{BB962C8B-B14F-4D97-AF65-F5344CB8AC3E}">
        <p14:creationId xmlns:p14="http://schemas.microsoft.com/office/powerpoint/2010/main" val="1976597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Arrangement and Description</a:t>
            </a:r>
            <a:endParaRPr lang="en-US" altLang="en-US" sz="3200" b="1" dirty="0">
              <a:solidFill>
                <a:srgbClr val="472400"/>
              </a:solidFill>
              <a:latin typeface="Times" pitchFamily="1" charset="0"/>
            </a:endParaRPr>
          </a:p>
        </p:txBody>
      </p:sp>
      <p:sp>
        <p:nvSpPr>
          <p:cNvPr id="3" name="Content Placeholder 2"/>
          <p:cNvSpPr>
            <a:spLocks noGrp="1"/>
          </p:cNvSpPr>
          <p:nvPr>
            <p:ph idx="1"/>
          </p:nvPr>
        </p:nvSpPr>
        <p:spPr>
          <a:xfrm>
            <a:off x="590550" y="990600"/>
            <a:ext cx="7886700" cy="4800600"/>
          </a:xfrm>
        </p:spPr>
        <p:txBody>
          <a:bodyPr vert="horz" lIns="91440" tIns="45720" rIns="91440" bIns="45720" rtlCol="0" anchor="t">
            <a:noAutofit/>
          </a:bodyPr>
          <a:lstStyle/>
          <a:p>
            <a:pPr marL="114300" indent="0">
              <a:buNone/>
            </a:pPr>
            <a:r>
              <a:rPr lang="EN-US" sz="2000" b="1" dirty="0">
                <a:solidFill>
                  <a:srgbClr val="472400"/>
                </a:solidFill>
                <a:latin typeface="Times" panose="02020603050405020304" pitchFamily="18" charset="0"/>
                <a:cs typeface="Times" panose="02020603050405020304" pitchFamily="18" charset="0"/>
              </a:rPr>
              <a:t>Finding Aid Delivery Methods</a:t>
            </a:r>
          </a:p>
          <a:p>
            <a:pPr marL="114300" indent="0">
              <a:buNone/>
            </a:pPr>
            <a:endParaRPr lang="en-US" sz="2000" dirty="0">
              <a:solidFill>
                <a:srgbClr val="472400"/>
              </a:solidFill>
              <a:latin typeface="Times" panose="02020603050405020304" pitchFamily="18" charset="0"/>
              <a:cs typeface="Times" panose="02020603050405020304" pitchFamily="18" charset="0"/>
            </a:endParaRPr>
          </a:p>
          <a:p>
            <a:r>
              <a:rPr lang="EN-US" sz="2000" dirty="0">
                <a:solidFill>
                  <a:srgbClr val="472400"/>
                </a:solidFill>
                <a:latin typeface="Times" panose="02020603050405020304" pitchFamily="18" charset="0"/>
                <a:cs typeface="Times" panose="02020603050405020304" pitchFamily="18" charset="0"/>
              </a:rPr>
              <a:t>Paper-based</a:t>
            </a:r>
          </a:p>
          <a:p>
            <a:r>
              <a:rPr lang="EN-US" sz="2000" dirty="0">
                <a:solidFill>
                  <a:srgbClr val="472400"/>
                </a:solidFill>
                <a:latin typeface="Times" panose="02020603050405020304" pitchFamily="18" charset="0"/>
                <a:cs typeface="Times" panose="02020603050405020304" pitchFamily="18" charset="0"/>
              </a:rPr>
              <a:t>PDF/Electronic documents</a:t>
            </a:r>
          </a:p>
          <a:p>
            <a:r>
              <a:rPr lang="EN-US" sz="2000" dirty="0">
                <a:solidFill>
                  <a:srgbClr val="472400"/>
                </a:solidFill>
                <a:latin typeface="Times" panose="02020603050405020304" pitchFamily="18" charset="0"/>
                <a:cs typeface="Times" panose="02020603050405020304" pitchFamily="18" charset="0"/>
              </a:rPr>
              <a:t>EAD</a:t>
            </a:r>
          </a:p>
          <a:p>
            <a:r>
              <a:rPr lang="EN-US" sz="2000" dirty="0">
                <a:solidFill>
                  <a:srgbClr val="472400"/>
                </a:solidFill>
                <a:latin typeface="Times" panose="02020603050405020304" pitchFamily="18" charset="0"/>
                <a:cs typeface="Times" panose="02020603050405020304" pitchFamily="18" charset="0"/>
              </a:rPr>
              <a:t>MARC</a:t>
            </a:r>
          </a:p>
          <a:p>
            <a:r>
              <a:rPr lang="EN-US" sz="2000" dirty="0">
                <a:solidFill>
                  <a:srgbClr val="472400"/>
                </a:solidFill>
                <a:latin typeface="Times" panose="02020603050405020304" pitchFamily="18" charset="0"/>
                <a:cs typeface="Times" panose="02020603050405020304" pitchFamily="18" charset="0"/>
              </a:rPr>
              <a:t>Archival Content Management</a:t>
            </a:r>
            <a:r>
              <a:rPr lang="en-US" sz="2000" dirty="0">
                <a:latin typeface="Times" panose="02020603050405020304" pitchFamily="18" charset="0"/>
                <a:cs typeface="Times" panose="02020603050405020304" pitchFamily="18" charset="0"/>
              </a:rPr>
              <a:t/>
            </a:r>
            <a:br>
              <a:rPr lang="en-US" sz="2000" dirty="0">
                <a:latin typeface="Times" panose="02020603050405020304" pitchFamily="18" charset="0"/>
                <a:cs typeface="Times" panose="02020603050405020304" pitchFamily="18" charset="0"/>
              </a:rPr>
            </a:br>
            <a:r>
              <a:rPr lang="EN-US" sz="2000" dirty="0">
                <a:solidFill>
                  <a:srgbClr val="472400"/>
                </a:solidFill>
                <a:latin typeface="Times" panose="02020603050405020304" pitchFamily="18" charset="0"/>
                <a:cs typeface="Times" panose="02020603050405020304" pitchFamily="18" charset="0"/>
              </a:rPr>
              <a:t>Systems</a:t>
            </a:r>
          </a:p>
          <a:p>
            <a:pPr lvl="1"/>
            <a:r>
              <a:rPr lang="EN-US" sz="2000" dirty="0" err="1">
                <a:solidFill>
                  <a:srgbClr val="472400"/>
                </a:solidFill>
                <a:latin typeface="Times" panose="02020603050405020304" pitchFamily="18" charset="0"/>
                <a:cs typeface="Times" panose="02020603050405020304" pitchFamily="18" charset="0"/>
              </a:rPr>
              <a:t>ArchivesSpace</a:t>
            </a:r>
            <a:endParaRPr lang="EN-US" sz="2000" dirty="0">
              <a:solidFill>
                <a:srgbClr val="472400"/>
              </a:solidFill>
              <a:latin typeface="Times" panose="02020603050405020304" pitchFamily="18" charset="0"/>
              <a:cs typeface="Times" panose="02020603050405020304" pitchFamily="18" charset="0"/>
            </a:endParaRPr>
          </a:p>
          <a:p>
            <a:pPr lvl="1"/>
            <a:r>
              <a:rPr lang="EN-US" sz="2000" dirty="0">
                <a:solidFill>
                  <a:srgbClr val="472400"/>
                </a:solidFill>
                <a:latin typeface="Times" panose="02020603050405020304" pitchFamily="18" charset="0"/>
                <a:cs typeface="Times" panose="02020603050405020304" pitchFamily="18" charset="0"/>
              </a:rPr>
              <a:t>Eloquent</a:t>
            </a:r>
          </a:p>
          <a:p>
            <a:pPr lvl="1"/>
            <a:r>
              <a:rPr lang="EN-US" sz="2000" dirty="0" err="1">
                <a:solidFill>
                  <a:srgbClr val="472400"/>
                </a:solidFill>
                <a:latin typeface="Times" panose="02020603050405020304" pitchFamily="18" charset="0"/>
                <a:cs typeface="Times" panose="02020603050405020304" pitchFamily="18" charset="0"/>
              </a:rPr>
              <a:t>CollectiveAccess</a:t>
            </a:r>
            <a:r>
              <a:rPr lang="EN-US" sz="2000" dirty="0">
                <a:solidFill>
                  <a:srgbClr val="472400"/>
                </a:solidFill>
                <a:latin typeface="Times" panose="02020603050405020304" pitchFamily="18" charset="0"/>
                <a:cs typeface="Times" panose="02020603050405020304" pitchFamily="18" charset="0"/>
              </a:rPr>
              <a:t> </a:t>
            </a:r>
          </a:p>
          <a:p>
            <a:pPr lvl="1"/>
            <a:r>
              <a:rPr lang="EN-US" sz="2000" dirty="0">
                <a:solidFill>
                  <a:srgbClr val="472400"/>
                </a:solidFill>
                <a:latin typeface="Times" panose="02020603050405020304" pitchFamily="18" charset="0"/>
                <a:cs typeface="Times" panose="02020603050405020304" pitchFamily="18" charset="0"/>
              </a:rPr>
              <a:t>Past Perfect </a:t>
            </a:r>
          </a:p>
          <a:p>
            <a:pPr lvl="1"/>
            <a:r>
              <a:rPr lang="EN-US" sz="2000" dirty="0" err="1">
                <a:solidFill>
                  <a:srgbClr val="472400"/>
                </a:solidFill>
                <a:latin typeface="Times" panose="02020603050405020304" pitchFamily="18" charset="0"/>
                <a:cs typeface="Times" panose="02020603050405020304" pitchFamily="18" charset="0"/>
              </a:rPr>
              <a:t>ContentDM</a:t>
            </a:r>
            <a:endParaRPr lang="EN-US" sz="2000" dirty="0">
              <a:solidFill>
                <a:srgbClr val="472400"/>
              </a:solidFill>
              <a:latin typeface="Times" panose="02020603050405020304" pitchFamily="18" charset="0"/>
              <a:cs typeface="Times" panose="02020603050405020304" pitchFamily="18" charset="0"/>
            </a:endParaRPr>
          </a:p>
        </p:txBody>
      </p:sp>
      <p:pic>
        <p:nvPicPr>
          <p:cNvPr id="5122" name="Picture 2" descr="Image result for Finding a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401" y="934998"/>
            <a:ext cx="4982599" cy="5587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16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32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Rectangle 5"/>
          <p:cNvSpPr/>
          <p:nvPr/>
        </p:nvSpPr>
        <p:spPr>
          <a:xfrm>
            <a:off x="35814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7"/>
          <p:cNvSpPr txBox="1">
            <a:spLocks noChangeArrowheads="1"/>
          </p:cNvSpPr>
          <p:nvPr/>
        </p:nvSpPr>
        <p:spPr bwMode="auto">
          <a:xfrm>
            <a:off x="228600" y="410825"/>
            <a:ext cx="2514600" cy="637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a:t>
            </a:r>
            <a:r>
              <a:rPr lang="en-US" altLang="en-US" sz="1400" b="1" dirty="0">
                <a:solidFill>
                  <a:srgbClr val="472400"/>
                </a:solidFill>
                <a:latin typeface="Times" pitchFamily="1" charset="0"/>
              </a:rPr>
              <a:t>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a:p>
            <a:pPr>
              <a:spcBef>
                <a:spcPct val="50000"/>
              </a:spcBef>
            </a:pPr>
            <a:endParaRPr lang="en-US" altLang="en-US" sz="1400" b="1" dirty="0">
              <a:solidFill>
                <a:srgbClr val="472400"/>
              </a:solidFill>
              <a:latin typeface="Times" pitchFamily="1" charset="0"/>
            </a:endParaRPr>
          </a:p>
        </p:txBody>
      </p:sp>
      <p:pic>
        <p:nvPicPr>
          <p:cNvPr id="8194" name="Picture 2" descr="Image result for paper preserv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57924"/>
            <a:ext cx="4133513" cy="2338388"/>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2"/>
          <p:cNvSpPr txBox="1">
            <a:spLocks noChangeArrowheads="1"/>
          </p:cNvSpPr>
          <p:nvPr/>
        </p:nvSpPr>
        <p:spPr bwMode="auto">
          <a:xfrm>
            <a:off x="2971800" y="4076700"/>
            <a:ext cx="5715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Preservation</a:t>
            </a:r>
            <a:endParaRPr lang="en-US" altLang="en-US" sz="3200" b="1" dirty="0">
              <a:solidFill>
                <a:srgbClr val="472400"/>
              </a:solidFill>
              <a:latin typeface="Times" pitchFamily="1" charset="0"/>
            </a:endParaRPr>
          </a:p>
        </p:txBody>
      </p:sp>
      <p:sp>
        <p:nvSpPr>
          <p:cNvPr id="9" name="Text Box 13"/>
          <p:cNvSpPr txBox="1">
            <a:spLocks noChangeArrowheads="1"/>
          </p:cNvSpPr>
          <p:nvPr/>
        </p:nvSpPr>
        <p:spPr bwMode="auto">
          <a:xfrm>
            <a:off x="2895600" y="4736338"/>
            <a:ext cx="58674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dirty="0">
                <a:solidFill>
                  <a:srgbClr val="472400"/>
                </a:solidFill>
                <a:latin typeface="Times" pitchFamily="1" charset="0"/>
              </a:rPr>
              <a:t>Parallel to the arrangement and description process is often </a:t>
            </a:r>
            <a:r>
              <a:rPr lang="en-US" altLang="en-US" sz="1400" b="1" dirty="0">
                <a:solidFill>
                  <a:srgbClr val="472400"/>
                </a:solidFill>
                <a:latin typeface="Times" pitchFamily="1" charset="0"/>
              </a:rPr>
              <a:t>preservation</a:t>
            </a:r>
            <a:r>
              <a:rPr lang="en-US" altLang="en-US" sz="1400" dirty="0">
                <a:solidFill>
                  <a:srgbClr val="472400"/>
                </a:solidFill>
                <a:latin typeface="Times" pitchFamily="1" charset="0"/>
              </a:rPr>
              <a:t> of the materials in the archives care for long term storage. Monitoring </a:t>
            </a:r>
            <a:r>
              <a:rPr lang="en-US" altLang="en-US" sz="1400" b="1" dirty="0">
                <a:solidFill>
                  <a:srgbClr val="472400"/>
                </a:solidFill>
                <a:latin typeface="Times" pitchFamily="1" charset="0"/>
              </a:rPr>
              <a:t>environmental conditions</a:t>
            </a:r>
            <a:r>
              <a:rPr lang="en-US" altLang="en-US" sz="1400" dirty="0">
                <a:solidFill>
                  <a:srgbClr val="472400"/>
                </a:solidFill>
                <a:latin typeface="Times" pitchFamily="1" charset="0"/>
              </a:rPr>
              <a:t>, preparing for and mitigating </a:t>
            </a:r>
            <a:r>
              <a:rPr lang="en-US" altLang="en-US" sz="1400" b="1" dirty="0">
                <a:solidFill>
                  <a:srgbClr val="472400"/>
                </a:solidFill>
                <a:latin typeface="Times" pitchFamily="1" charset="0"/>
              </a:rPr>
              <a:t>biological and physical threats</a:t>
            </a:r>
            <a:r>
              <a:rPr lang="en-US" altLang="en-US" sz="1400" dirty="0">
                <a:solidFill>
                  <a:srgbClr val="472400"/>
                </a:solidFill>
                <a:latin typeface="Times" pitchFamily="1" charset="0"/>
              </a:rPr>
              <a:t>, and even </a:t>
            </a:r>
            <a:r>
              <a:rPr lang="en-US" altLang="en-US" sz="1400" b="1" dirty="0">
                <a:solidFill>
                  <a:srgbClr val="472400"/>
                </a:solidFill>
                <a:latin typeface="Times" pitchFamily="1" charset="0"/>
              </a:rPr>
              <a:t>disaster planning</a:t>
            </a:r>
            <a:r>
              <a:rPr lang="en-US" altLang="en-US" sz="1400" dirty="0">
                <a:solidFill>
                  <a:srgbClr val="472400"/>
                </a:solidFill>
                <a:latin typeface="Times" pitchFamily="1" charset="0"/>
              </a:rPr>
              <a:t> are all part of the preservation process.</a:t>
            </a:r>
            <a:endParaRPr lang="en-US" altLang="en-US" b="1" dirty="0"/>
          </a:p>
        </p:txBody>
      </p:sp>
    </p:spTree>
    <p:extLst>
      <p:ext uri="{BB962C8B-B14F-4D97-AF65-F5344CB8AC3E}">
        <p14:creationId xmlns:p14="http://schemas.microsoft.com/office/powerpoint/2010/main" val="951123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408771"/>
            <a:ext cx="6172200" cy="6220629"/>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35814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228600" y="457200"/>
            <a:ext cx="2514600" cy="6047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b="1"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933700" y="3919809"/>
            <a:ext cx="579120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600" b="1" dirty="0">
                <a:solidFill>
                  <a:srgbClr val="472400"/>
                </a:solidFill>
                <a:latin typeface="Times" pitchFamily="1" charset="0"/>
              </a:rPr>
              <a:t>Reference, Access and Outreach</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895600" y="5081617"/>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Librarians and Archivists used to be </a:t>
            </a:r>
            <a:r>
              <a:rPr lang="EN-US" altLang="en-US" sz="1400" b="1" dirty="0">
                <a:solidFill>
                  <a:srgbClr val="472400"/>
                </a:solidFill>
                <a:latin typeface="Times" pitchFamily="1" charset="0"/>
              </a:rPr>
              <a:t>gatekeepers</a:t>
            </a:r>
            <a:r>
              <a:rPr lang="EN-US" altLang="en-US" sz="1400" dirty="0">
                <a:solidFill>
                  <a:srgbClr val="472400"/>
                </a:solidFill>
                <a:latin typeface="Times" pitchFamily="1" charset="0"/>
              </a:rPr>
              <a:t> of information. With an increased amount of material online, that role has diminished. Now users are flooded with information, and a good librarian or archivist spends a lot of their time </a:t>
            </a:r>
            <a:r>
              <a:rPr lang="EN-US" altLang="en-US" sz="1400" b="1" dirty="0">
                <a:solidFill>
                  <a:srgbClr val="472400"/>
                </a:solidFill>
                <a:latin typeface="Times" pitchFamily="1" charset="0"/>
              </a:rPr>
              <a:t>navigating the information flood</a:t>
            </a:r>
            <a:r>
              <a:rPr lang="EN-US" altLang="en-US" sz="1400" dirty="0">
                <a:solidFill>
                  <a:srgbClr val="472400"/>
                </a:solidFill>
                <a:latin typeface="Times" pitchFamily="1" charset="0"/>
              </a:rPr>
              <a:t> to get you to what you want.  Librarians (and most archivists are trained as librarians) spend time in school learning about how to ask the right questions to navigate your request.</a:t>
            </a:r>
            <a:endParaRPr lang="EN-US" altLang="en-US" dirty="0"/>
          </a:p>
        </p:txBody>
      </p:sp>
      <p:pic>
        <p:nvPicPr>
          <p:cNvPr id="1026" name="Picture 2" descr="http://virulentwordofmouse.files.wordpress.com/2012/08/kev_22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9784" y="1138509"/>
            <a:ext cx="3978816" cy="267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4204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a:blip r:embed="rId2" cstate="print"/>
          <a:srcRect/>
          <a:stretch>
            <a:fillRect/>
          </a:stretch>
        </p:blipFill>
        <p:spPr bwMode="auto">
          <a:xfrm>
            <a:off x="3886200" y="1556195"/>
            <a:ext cx="2377237" cy="4648200"/>
          </a:xfrm>
          <a:prstGeom prst="rect">
            <a:avLst/>
          </a:prstGeom>
          <a:noFill/>
          <a:ln w="9525">
            <a:noFill/>
            <a:miter lim="800000"/>
            <a:headEnd/>
            <a:tailEnd/>
          </a:ln>
        </p:spPr>
      </p:pic>
      <p:sp>
        <p:nvSpPr>
          <p:cNvPr id="6" name="Text Box 5"/>
          <p:cNvSpPr txBox="1">
            <a:spLocks noChangeArrowheads="1"/>
          </p:cNvSpPr>
          <p:nvPr/>
        </p:nvSpPr>
        <p:spPr bwMode="auto">
          <a:xfrm>
            <a:off x="1143000" y="0"/>
            <a:ext cx="70104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Archival Reference</a:t>
            </a:r>
          </a:p>
        </p:txBody>
      </p:sp>
      <p:sp>
        <p:nvSpPr>
          <p:cNvPr id="3" name="Content Placeholder 2"/>
          <p:cNvSpPr>
            <a:spLocks noGrp="1"/>
          </p:cNvSpPr>
          <p:nvPr>
            <p:ph idx="1"/>
          </p:nvPr>
        </p:nvSpPr>
        <p:spPr/>
        <p:txBody>
          <a:bodyPr>
            <a:normAutofit/>
          </a:bodyPr>
          <a:lstStyle/>
          <a:p>
            <a:r>
              <a:rPr lang="en-US" sz="1400" dirty="0">
                <a:solidFill>
                  <a:srgbClr val="472400"/>
                </a:solidFill>
                <a:latin typeface="Times" panose="02020603050405020304" pitchFamily="18" charset="0"/>
                <a:cs typeface="Times" panose="02020603050405020304" pitchFamily="18" charset="0"/>
              </a:rPr>
              <a:t>Providing information about holdings</a:t>
            </a:r>
          </a:p>
          <a:p>
            <a:r>
              <a:rPr lang="en-US" sz="1400" dirty="0">
                <a:solidFill>
                  <a:srgbClr val="472400"/>
                </a:solidFill>
                <a:latin typeface="Times" panose="02020603050405020304" pitchFamily="18" charset="0"/>
                <a:cs typeface="Times" panose="02020603050405020304" pitchFamily="18" charset="0"/>
              </a:rPr>
              <a:t>Assisting with research visits</a:t>
            </a:r>
          </a:p>
          <a:p>
            <a:pPr lvl="1"/>
            <a:r>
              <a:rPr lang="en-US" sz="1400" dirty="0">
                <a:solidFill>
                  <a:srgbClr val="472400"/>
                </a:solidFill>
                <a:latin typeface="Times" panose="02020603050405020304" pitchFamily="18" charset="0"/>
                <a:cs typeface="Times" panose="02020603050405020304" pitchFamily="18" charset="0"/>
              </a:rPr>
              <a:t>Research interview</a:t>
            </a:r>
          </a:p>
          <a:p>
            <a:pPr lvl="1"/>
            <a:r>
              <a:rPr lang="en-US" sz="1400" dirty="0">
                <a:solidFill>
                  <a:srgbClr val="472400"/>
                </a:solidFill>
                <a:latin typeface="Times" panose="02020603050405020304" pitchFamily="18" charset="0"/>
                <a:cs typeface="Times" panose="02020603050405020304" pitchFamily="18" charset="0"/>
              </a:rPr>
              <a:t>Reference room activities</a:t>
            </a:r>
          </a:p>
          <a:p>
            <a:pPr lvl="1"/>
            <a:r>
              <a:rPr lang="en-US" sz="1400" dirty="0">
                <a:solidFill>
                  <a:srgbClr val="472400"/>
                </a:solidFill>
                <a:latin typeface="Times" panose="02020603050405020304" pitchFamily="18" charset="0"/>
                <a:cs typeface="Times" panose="02020603050405020304" pitchFamily="18" charset="0"/>
              </a:rPr>
              <a:t>Duplication services</a:t>
            </a:r>
          </a:p>
          <a:p>
            <a:pPr lvl="1"/>
            <a:r>
              <a:rPr lang="en-US" sz="1400" dirty="0">
                <a:solidFill>
                  <a:srgbClr val="472400"/>
                </a:solidFill>
                <a:latin typeface="Times" panose="02020603050405020304" pitchFamily="18" charset="0"/>
                <a:cs typeface="Times" panose="02020603050405020304" pitchFamily="18" charset="0"/>
              </a:rPr>
              <a:t>Copyright concerns</a:t>
            </a:r>
          </a:p>
          <a:p>
            <a:r>
              <a:rPr lang="en-US" sz="1400" dirty="0">
                <a:solidFill>
                  <a:srgbClr val="472400"/>
                </a:solidFill>
                <a:latin typeface="Times" panose="02020603050405020304" pitchFamily="18" charset="0"/>
                <a:cs typeface="Times" panose="02020603050405020304" pitchFamily="18" charset="0"/>
              </a:rPr>
              <a:t>Negotiating access restrictions</a:t>
            </a:r>
          </a:p>
          <a:p>
            <a:pPr lvl="1"/>
            <a:r>
              <a:rPr lang="en-US" sz="1400" dirty="0">
                <a:solidFill>
                  <a:srgbClr val="472400"/>
                </a:solidFill>
                <a:latin typeface="Times" panose="02020603050405020304" pitchFamily="18" charset="0"/>
                <a:cs typeface="Times" panose="02020603050405020304" pitchFamily="18" charset="0"/>
              </a:rPr>
              <a:t>Copyright</a:t>
            </a:r>
          </a:p>
          <a:p>
            <a:pPr lvl="1"/>
            <a:r>
              <a:rPr lang="en-US" sz="1400" dirty="0">
                <a:solidFill>
                  <a:srgbClr val="472400"/>
                </a:solidFill>
                <a:latin typeface="Times" panose="02020603050405020304" pitchFamily="18" charset="0"/>
                <a:cs typeface="Times" panose="02020603050405020304" pitchFamily="18" charset="0"/>
              </a:rPr>
              <a:t>Donor restrictions</a:t>
            </a:r>
          </a:p>
          <a:p>
            <a:pPr lvl="1"/>
            <a:r>
              <a:rPr lang="en-US" sz="1400" dirty="0">
                <a:solidFill>
                  <a:srgbClr val="472400"/>
                </a:solidFill>
                <a:latin typeface="Times" panose="02020603050405020304" pitchFamily="18" charset="0"/>
                <a:cs typeface="Times" panose="02020603050405020304" pitchFamily="18" charset="0"/>
              </a:rPr>
              <a:t>Preservation concerns</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5579929" y="838200"/>
            <a:ext cx="3059246" cy="2438400"/>
          </a:xfrm>
          <a:prstGeom prst="rect">
            <a:avLst/>
          </a:prstGeom>
          <a:noFill/>
          <a:ln w="9525">
            <a:noFill/>
            <a:miter lim="800000"/>
            <a:headEnd/>
            <a:tailEnd/>
          </a:ln>
        </p:spPr>
      </p:pic>
    </p:spTree>
    <p:extLst>
      <p:ext uri="{BB962C8B-B14F-4D97-AF65-F5344CB8AC3E}">
        <p14:creationId xmlns:p14="http://schemas.microsoft.com/office/powerpoint/2010/main" val="187869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Text Box 5"/>
          <p:cNvSpPr txBox="1">
            <a:spLocks noChangeArrowheads="1"/>
          </p:cNvSpPr>
          <p:nvPr/>
        </p:nvSpPr>
        <p:spPr bwMode="auto">
          <a:xfrm>
            <a:off x="1143000" y="0"/>
            <a:ext cx="70104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Digitization</a:t>
            </a:r>
          </a:p>
        </p:txBody>
      </p:sp>
      <p:sp>
        <p:nvSpPr>
          <p:cNvPr id="3" name="Content Placeholder 2"/>
          <p:cNvSpPr>
            <a:spLocks noGrp="1"/>
          </p:cNvSpPr>
          <p:nvPr>
            <p:ph idx="1"/>
          </p:nvPr>
        </p:nvSpPr>
        <p:spPr>
          <a:xfrm>
            <a:off x="552450" y="990600"/>
            <a:ext cx="7886700" cy="4351338"/>
          </a:xfrm>
        </p:spPr>
        <p:txBody>
          <a:bodyPr>
            <a:normAutofit/>
          </a:bodyPr>
          <a:lstStyle/>
          <a:p>
            <a:pPr marL="114300" indent="0" algn="ctr">
              <a:buNone/>
            </a:pPr>
            <a:endParaRPr lang="en-US" sz="2000" dirty="0"/>
          </a:p>
          <a:p>
            <a:r>
              <a:rPr lang="en-US" sz="1400" dirty="0">
                <a:solidFill>
                  <a:srgbClr val="4A1A1A"/>
                </a:solidFill>
                <a:latin typeface="Times" panose="02020603050405020304" pitchFamily="18" charset="0"/>
                <a:cs typeface="Times" panose="02020603050405020304" pitchFamily="18" charset="0"/>
              </a:rPr>
              <a:t>Digitization planning process</a:t>
            </a:r>
          </a:p>
          <a:p>
            <a:pPr lvl="1"/>
            <a:r>
              <a:rPr lang="en-US" sz="1400" dirty="0">
                <a:solidFill>
                  <a:srgbClr val="4A1A1A"/>
                </a:solidFill>
                <a:latin typeface="Times" panose="02020603050405020304" pitchFamily="18" charset="0"/>
                <a:cs typeface="Times" panose="02020603050405020304" pitchFamily="18" charset="0"/>
              </a:rPr>
              <a:t>Access</a:t>
            </a:r>
          </a:p>
          <a:p>
            <a:pPr lvl="1"/>
            <a:r>
              <a:rPr lang="en-US" sz="1400" dirty="0">
                <a:solidFill>
                  <a:srgbClr val="4A1A1A"/>
                </a:solidFill>
                <a:latin typeface="Times" panose="02020603050405020304" pitchFamily="18" charset="0"/>
                <a:cs typeface="Times" panose="02020603050405020304" pitchFamily="18" charset="0"/>
              </a:rPr>
              <a:t>Priorities</a:t>
            </a:r>
          </a:p>
          <a:p>
            <a:pPr lvl="1"/>
            <a:r>
              <a:rPr lang="en-US" sz="1400" dirty="0">
                <a:solidFill>
                  <a:srgbClr val="4A1A1A"/>
                </a:solidFill>
                <a:latin typeface="Times" panose="02020603050405020304" pitchFamily="18" charset="0"/>
                <a:cs typeface="Times" panose="02020603050405020304" pitchFamily="18" charset="0"/>
              </a:rPr>
              <a:t>Preservation</a:t>
            </a:r>
          </a:p>
          <a:p>
            <a:pPr marL="114300" indent="0" algn="ctr">
              <a:buNone/>
            </a:pPr>
            <a:endParaRPr lang="en-US" sz="1400" dirty="0">
              <a:solidFill>
                <a:srgbClr val="4A1A1A"/>
              </a:solidFill>
              <a:latin typeface="Times" panose="02020603050405020304" pitchFamily="18" charset="0"/>
              <a:cs typeface="Times" panose="02020603050405020304" pitchFamily="18" charset="0"/>
            </a:endParaRPr>
          </a:p>
          <a:p>
            <a:r>
              <a:rPr lang="en-US" sz="1400" dirty="0">
                <a:solidFill>
                  <a:srgbClr val="4A1A1A"/>
                </a:solidFill>
                <a:latin typeface="Times" panose="02020603050405020304" pitchFamily="18" charset="0"/>
                <a:cs typeface="Times" panose="02020603050405020304" pitchFamily="18" charset="0"/>
              </a:rPr>
              <a:t>Equipment</a:t>
            </a:r>
          </a:p>
          <a:p>
            <a:pPr lvl="1"/>
            <a:endParaRPr lang="en-US" sz="1400" dirty="0">
              <a:solidFill>
                <a:srgbClr val="4A1A1A"/>
              </a:solidFill>
              <a:latin typeface="Times" panose="02020603050405020304" pitchFamily="18" charset="0"/>
              <a:cs typeface="Times" panose="02020603050405020304" pitchFamily="18" charset="0"/>
            </a:endParaRPr>
          </a:p>
          <a:p>
            <a:r>
              <a:rPr lang="en-US" sz="1400" dirty="0">
                <a:solidFill>
                  <a:srgbClr val="4A1A1A"/>
                </a:solidFill>
                <a:latin typeface="Times" panose="02020603050405020304" pitchFamily="18" charset="0"/>
                <a:cs typeface="Times" panose="02020603050405020304" pitchFamily="18" charset="0"/>
              </a:rPr>
              <a:t>Metadata creation</a:t>
            </a:r>
          </a:p>
          <a:p>
            <a:endParaRPr lang="en-US" sz="1400" dirty="0">
              <a:solidFill>
                <a:srgbClr val="4A1A1A"/>
              </a:solidFill>
              <a:latin typeface="Times" panose="02020603050405020304" pitchFamily="18" charset="0"/>
              <a:cs typeface="Times" panose="02020603050405020304" pitchFamily="18" charset="0"/>
            </a:endParaRPr>
          </a:p>
          <a:p>
            <a:r>
              <a:rPr lang="en-US" sz="1400" dirty="0">
                <a:solidFill>
                  <a:srgbClr val="4A1A1A"/>
                </a:solidFill>
                <a:latin typeface="Times" panose="02020603050405020304" pitchFamily="18" charset="0"/>
                <a:cs typeface="Times" panose="02020603050405020304" pitchFamily="18" charset="0"/>
              </a:rPr>
              <a:t>Standards</a:t>
            </a:r>
          </a:p>
          <a:p>
            <a:pPr lvl="1"/>
            <a:r>
              <a:rPr lang="en-US" sz="1400" dirty="0">
                <a:solidFill>
                  <a:srgbClr val="4A1A1A"/>
                </a:solidFill>
                <a:latin typeface="Times" panose="02020603050405020304" pitchFamily="18" charset="0"/>
                <a:cs typeface="Times" panose="02020603050405020304" pitchFamily="18" charset="0"/>
              </a:rPr>
              <a:t>File Formats</a:t>
            </a:r>
          </a:p>
          <a:p>
            <a:pPr lvl="1"/>
            <a:r>
              <a:rPr lang="en-US" sz="1400" dirty="0">
                <a:solidFill>
                  <a:srgbClr val="4A1A1A"/>
                </a:solidFill>
                <a:latin typeface="Times" panose="02020603050405020304" pitchFamily="18" charset="0"/>
                <a:cs typeface="Times" panose="02020603050405020304" pitchFamily="18" charset="0"/>
              </a:rPr>
              <a:t>Scanning Specs</a:t>
            </a:r>
          </a:p>
          <a:p>
            <a:endParaRPr lang="en-US" sz="2000" dirty="0"/>
          </a:p>
        </p:txBody>
      </p:sp>
      <p:graphicFrame>
        <p:nvGraphicFramePr>
          <p:cNvPr id="5" name="Object 8"/>
          <p:cNvGraphicFramePr>
            <a:graphicFrameLocks noChangeAspect="1"/>
          </p:cNvGraphicFramePr>
          <p:nvPr>
            <p:extLst>
              <p:ext uri="{D42A27DB-BD31-4B8C-83A1-F6EECF244321}">
                <p14:modId xmlns:p14="http://schemas.microsoft.com/office/powerpoint/2010/main" val="459692254"/>
              </p:ext>
            </p:extLst>
          </p:nvPr>
        </p:nvGraphicFramePr>
        <p:xfrm>
          <a:off x="5172075" y="904815"/>
          <a:ext cx="3429000" cy="2283084"/>
        </p:xfrm>
        <a:graphic>
          <a:graphicData uri="http://schemas.openxmlformats.org/presentationml/2006/ole">
            <mc:AlternateContent xmlns:mc="http://schemas.openxmlformats.org/markup-compatibility/2006">
              <mc:Choice xmlns:v="urn:schemas-microsoft-com:vml" Requires="v">
                <p:oleObj spid="_x0000_s3123" name="Image" r:id="rId3" imgW="5998476" imgH="3995936" progId="">
                  <p:embed/>
                </p:oleObj>
              </mc:Choice>
              <mc:Fallback>
                <p:oleObj name="Image" r:id="rId3" imgW="5998476" imgH="3995936" progId="">
                  <p:embed/>
                  <p:pic>
                    <p:nvPicPr>
                      <p:cNvPr id="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75" y="904815"/>
                        <a:ext cx="3429000" cy="22830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85" name="Picture 13" descr="Image result for Epson Scann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8050" y="4658757"/>
            <a:ext cx="2433007" cy="1338154"/>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Image result for contentd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6600" y="3526227"/>
            <a:ext cx="2587625" cy="217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675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7" name="Text Box 5"/>
          <p:cNvSpPr txBox="1">
            <a:spLocks noChangeArrowheads="1"/>
          </p:cNvSpPr>
          <p:nvPr/>
        </p:nvSpPr>
        <p:spPr bwMode="auto">
          <a:xfrm>
            <a:off x="1143000" y="0"/>
            <a:ext cx="70104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Grants</a:t>
            </a:r>
          </a:p>
        </p:txBody>
      </p:sp>
      <p:sp>
        <p:nvSpPr>
          <p:cNvPr id="3" name="Content Placeholder 2"/>
          <p:cNvSpPr>
            <a:spLocks noGrp="1"/>
          </p:cNvSpPr>
          <p:nvPr>
            <p:ph idx="1"/>
          </p:nvPr>
        </p:nvSpPr>
        <p:spPr>
          <a:xfrm>
            <a:off x="609600" y="1295400"/>
            <a:ext cx="8229600" cy="4525963"/>
          </a:xfrm>
        </p:spPr>
        <p:txBody>
          <a:bodyPr>
            <a:normAutofit/>
          </a:bodyPr>
          <a:lstStyle/>
          <a:p>
            <a:pPr marL="114300" indent="0" algn="ctr">
              <a:buNone/>
            </a:pPr>
            <a:endParaRPr lang="en-US" sz="2800" dirty="0">
              <a:solidFill>
                <a:srgbClr val="472400"/>
              </a:solidFill>
              <a:latin typeface="Times" panose="02020603050405020304" pitchFamily="18" charset="0"/>
              <a:cs typeface="Times" panose="02020603050405020304" pitchFamily="18" charset="0"/>
            </a:endParaRPr>
          </a:p>
          <a:p>
            <a:r>
              <a:rPr lang="en-US" sz="2800" dirty="0">
                <a:solidFill>
                  <a:srgbClr val="472400"/>
                </a:solidFill>
                <a:latin typeface="Times" panose="02020603050405020304" pitchFamily="18" charset="0"/>
                <a:cs typeface="Times" panose="02020603050405020304" pitchFamily="18" charset="0"/>
              </a:rPr>
              <a:t>NHPRC</a:t>
            </a:r>
          </a:p>
          <a:p>
            <a:r>
              <a:rPr lang="en-US" sz="2800" dirty="0">
                <a:solidFill>
                  <a:srgbClr val="472400"/>
                </a:solidFill>
                <a:latin typeface="Times" panose="02020603050405020304" pitchFamily="18" charset="0"/>
                <a:cs typeface="Times" panose="02020603050405020304" pitchFamily="18" charset="0"/>
              </a:rPr>
              <a:t>NEH</a:t>
            </a:r>
          </a:p>
          <a:p>
            <a:r>
              <a:rPr lang="en-US" sz="2800" dirty="0">
                <a:solidFill>
                  <a:srgbClr val="472400"/>
                </a:solidFill>
                <a:latin typeface="Times" panose="02020603050405020304" pitchFamily="18" charset="0"/>
                <a:cs typeface="Times" panose="02020603050405020304" pitchFamily="18" charset="0"/>
              </a:rPr>
              <a:t>IMLS</a:t>
            </a:r>
          </a:p>
          <a:p>
            <a:r>
              <a:rPr lang="en-US" sz="2800" dirty="0">
                <a:solidFill>
                  <a:srgbClr val="472400"/>
                </a:solidFill>
                <a:latin typeface="Times" panose="02020603050405020304" pitchFamily="18" charset="0"/>
                <a:cs typeface="Times" panose="02020603050405020304" pitchFamily="18" charset="0"/>
              </a:rPr>
              <a:t>CHRAB</a:t>
            </a:r>
          </a:p>
          <a:p>
            <a:r>
              <a:rPr lang="en-US" sz="2800" dirty="0">
                <a:solidFill>
                  <a:srgbClr val="472400"/>
                </a:solidFill>
                <a:latin typeface="Times" panose="02020603050405020304" pitchFamily="18" charset="0"/>
                <a:cs typeface="Times" panose="02020603050405020304" pitchFamily="18" charset="0"/>
              </a:rPr>
              <a:t>CIPA</a:t>
            </a:r>
          </a:p>
          <a:p>
            <a:endParaRPr lang="en-US" dirty="0"/>
          </a:p>
        </p:txBody>
      </p:sp>
      <p:pic>
        <p:nvPicPr>
          <p:cNvPr id="6" name="Picture 2"/>
          <p:cNvPicPr>
            <a:picLocks noChangeAspect="1" noChangeArrowheads="1"/>
          </p:cNvPicPr>
          <p:nvPr/>
        </p:nvPicPr>
        <p:blipFill>
          <a:blip r:embed="rId2" cstate="print"/>
          <a:srcRect/>
          <a:stretch>
            <a:fillRect/>
          </a:stretch>
        </p:blipFill>
        <p:spPr bwMode="auto">
          <a:xfrm>
            <a:off x="4800600" y="1066800"/>
            <a:ext cx="3657600" cy="5143501"/>
          </a:xfrm>
          <a:prstGeom prst="rect">
            <a:avLst/>
          </a:prstGeom>
          <a:noFill/>
          <a:ln w="9525">
            <a:noFill/>
            <a:miter lim="800000"/>
            <a:headEnd/>
            <a:tailEnd/>
          </a:ln>
        </p:spPr>
      </p:pic>
    </p:spTree>
    <p:extLst>
      <p:ext uri="{BB962C8B-B14F-4D97-AF65-F5344CB8AC3E}">
        <p14:creationId xmlns:p14="http://schemas.microsoft.com/office/powerpoint/2010/main" val="4224977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 name="Rectangle 11"/>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173" name="Text Box 5"/>
          <p:cNvSpPr txBox="1">
            <a:spLocks noChangeArrowheads="1"/>
          </p:cNvSpPr>
          <p:nvPr/>
        </p:nvSpPr>
        <p:spPr bwMode="auto">
          <a:xfrm>
            <a:off x="1524000" y="-15875"/>
            <a:ext cx="60198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000" b="1" dirty="0">
                <a:solidFill>
                  <a:srgbClr val="472400"/>
                </a:solidFill>
                <a:latin typeface="Times" pitchFamily="1" charset="0"/>
              </a:rPr>
              <a:t>What does an Archivist do?</a:t>
            </a:r>
            <a:endParaRPr lang="en-US" altLang="en-US" sz="3200" b="1" dirty="0">
              <a:solidFill>
                <a:srgbClr val="472400"/>
              </a:solidFill>
              <a:latin typeface="Times" pitchFamily="1" charset="0"/>
            </a:endParaRPr>
          </a:p>
        </p:txBody>
      </p:sp>
      <p:sp>
        <p:nvSpPr>
          <p:cNvPr id="7174" name="Text Box 6"/>
          <p:cNvSpPr txBox="1">
            <a:spLocks noChangeArrowheads="1"/>
          </p:cNvSpPr>
          <p:nvPr/>
        </p:nvSpPr>
        <p:spPr bwMode="auto">
          <a:xfrm>
            <a:off x="381000" y="1219200"/>
            <a:ext cx="83058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sz="1400" b="1" dirty="0">
                <a:solidFill>
                  <a:srgbClr val="472400"/>
                </a:solidFill>
                <a:latin typeface="Times" panose="02020603050405020304" pitchFamily="18" charset="0"/>
                <a:cs typeface="Times" panose="02020603050405020304" pitchFamily="18" charset="0"/>
              </a:rPr>
              <a:t>Archivist.</a:t>
            </a:r>
            <a:r>
              <a:rPr lang="EN-US" sz="1400" dirty="0">
                <a:solidFill>
                  <a:srgbClr val="472400"/>
                </a:solidFill>
                <a:latin typeface="Times" panose="02020603050405020304" pitchFamily="18" charset="0"/>
                <a:cs typeface="Times" panose="02020603050405020304" pitchFamily="18" charset="0"/>
              </a:rPr>
              <a:t> n. ~ 1. An individual responsible for appraising, acquiring, arranging, describing, preserving, and providing access to records of enduring value, according to the principles of provenance, original order, and collective control to protect the materials' authenticity and context. - 2. An individual with responsibility for management and oversight of an archival repository or of records of enduring value.</a:t>
            </a:r>
            <a:r>
              <a:rPr lang="EN-US" sz="1100" dirty="0">
                <a:solidFill>
                  <a:srgbClr val="472400"/>
                </a:solidFill>
                <a:latin typeface="Times" panose="02020603050405020304" pitchFamily="18" charset="0"/>
                <a:cs typeface="Times" panose="02020603050405020304" pitchFamily="18" charset="0"/>
              </a:rPr>
              <a:t> – Society of American Archivists</a:t>
            </a:r>
            <a:endParaRPr lang="EN-US" altLang="en-US" sz="1100" dirty="0">
              <a:solidFill>
                <a:srgbClr val="472400"/>
              </a:solidFill>
              <a:latin typeface="Times" panose="02020603050405020304" pitchFamily="18" charset="0"/>
              <a:cs typeface="Times" panose="02020603050405020304" pitchFamily="18" charset="0"/>
            </a:endParaRPr>
          </a:p>
        </p:txBody>
      </p:sp>
      <p:sp>
        <p:nvSpPr>
          <p:cNvPr id="7175" name="Text Box 7"/>
          <p:cNvSpPr txBox="1">
            <a:spLocks noChangeArrowheads="1"/>
          </p:cNvSpPr>
          <p:nvPr/>
        </p:nvSpPr>
        <p:spPr bwMode="auto">
          <a:xfrm>
            <a:off x="533400" y="838200"/>
            <a:ext cx="8153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Archivists are professionals that take care of historical materials</a:t>
            </a:r>
            <a:endParaRPr lang="en-US" altLang="en-US" sz="3200" b="1" dirty="0">
              <a:solidFill>
                <a:srgbClr val="472400"/>
              </a:solidFill>
              <a:latin typeface="Times" pitchFamily="1" charset="0"/>
            </a:endParaRPr>
          </a:p>
        </p:txBody>
      </p:sp>
      <p:sp>
        <p:nvSpPr>
          <p:cNvPr id="10" name="Text Box 7"/>
          <p:cNvSpPr txBox="1">
            <a:spLocks noChangeArrowheads="1"/>
          </p:cNvSpPr>
          <p:nvPr/>
        </p:nvSpPr>
        <p:spPr bwMode="auto">
          <a:xfrm>
            <a:off x="1524000" y="2173307"/>
            <a:ext cx="60198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000" b="1" dirty="0">
                <a:solidFill>
                  <a:srgbClr val="472400"/>
                </a:solidFill>
                <a:latin typeface="Times" pitchFamily="1" charset="0"/>
              </a:rPr>
              <a:t>Examples of Activities Archivists Do</a:t>
            </a:r>
            <a:endParaRPr lang="en-US" altLang="en-US" sz="3200" b="1" dirty="0">
              <a:solidFill>
                <a:srgbClr val="472400"/>
              </a:solidFill>
              <a:latin typeface="Times" pitchFamily="1" charset="0"/>
            </a:endParaRPr>
          </a:p>
        </p:txBody>
      </p:sp>
      <p:sp>
        <p:nvSpPr>
          <p:cNvPr id="11" name="Content Placeholder 2"/>
          <p:cNvSpPr>
            <a:spLocks noGrp="1"/>
          </p:cNvSpPr>
          <p:nvPr>
            <p:ph idx="1"/>
          </p:nvPr>
        </p:nvSpPr>
        <p:spPr>
          <a:xfrm>
            <a:off x="533400" y="2819400"/>
            <a:ext cx="8077200" cy="3352800"/>
          </a:xfrm>
        </p:spPr>
        <p:txBody>
          <a:bodyPr vert="horz" lIns="91440" tIns="45720" rIns="91440" bIns="45720" rtlCol="0" anchor="t">
            <a:noAutofit/>
          </a:bodyPr>
          <a:lstStyle/>
          <a:p>
            <a:pPr>
              <a:lnSpc>
                <a:spcPct val="150000"/>
              </a:lnSpc>
            </a:pPr>
            <a:r>
              <a:rPr lang="EN-US" sz="1400" b="1" dirty="0">
                <a:solidFill>
                  <a:srgbClr val="4A1A1A"/>
                </a:solidFill>
                <a:latin typeface="Times" panose="02020603050405020304" pitchFamily="18" charset="0"/>
                <a:cs typeface="Times" panose="02020603050405020304" pitchFamily="18" charset="0"/>
              </a:rPr>
              <a:t>Identify and acquire</a:t>
            </a:r>
            <a:r>
              <a:rPr lang="EN-US" sz="1400" dirty="0">
                <a:solidFill>
                  <a:srgbClr val="4A1A1A"/>
                </a:solidFill>
                <a:latin typeface="Times" panose="02020603050405020304" pitchFamily="18" charset="0"/>
                <a:cs typeface="Times" panose="02020603050405020304" pitchFamily="18" charset="0"/>
              </a:rPr>
              <a:t> materials of institutional, cultural, topical or social importance and enduring value</a:t>
            </a:r>
            <a:endParaRPr lang="EN-US" sz="1400" b="1" dirty="0">
              <a:solidFill>
                <a:srgbClr val="4A1A1A"/>
              </a:solidFill>
              <a:latin typeface="Times" panose="02020603050405020304" pitchFamily="18" charset="0"/>
              <a:cs typeface="Times" panose="02020603050405020304" pitchFamily="18" charset="0"/>
            </a:endParaRPr>
          </a:p>
          <a:p>
            <a:pPr>
              <a:lnSpc>
                <a:spcPct val="150000"/>
              </a:lnSpc>
            </a:pPr>
            <a:r>
              <a:rPr lang="EN-US" sz="1400" b="1" dirty="0">
                <a:solidFill>
                  <a:srgbClr val="4A1A1A"/>
                </a:solidFill>
                <a:latin typeface="Times" panose="02020603050405020304" pitchFamily="18" charset="0"/>
                <a:cs typeface="Times" panose="02020603050405020304" pitchFamily="18" charset="0"/>
              </a:rPr>
              <a:t>Arrange, describe and preserve</a:t>
            </a:r>
            <a:r>
              <a:rPr lang="EN-US" sz="1400" dirty="0">
                <a:solidFill>
                  <a:srgbClr val="4A1A1A"/>
                </a:solidFill>
                <a:latin typeface="Times" panose="02020603050405020304" pitchFamily="18" charset="0"/>
                <a:cs typeface="Times" panose="02020603050405020304" pitchFamily="18" charset="0"/>
              </a:rPr>
              <a:t> collected materials</a:t>
            </a:r>
            <a:endParaRPr lang="EN-US" sz="1400" b="1" dirty="0">
              <a:solidFill>
                <a:srgbClr val="4A1A1A"/>
              </a:solidFill>
              <a:latin typeface="Times" panose="02020603050405020304" pitchFamily="18" charset="0"/>
              <a:cs typeface="Times" panose="02020603050405020304" pitchFamily="18" charset="0"/>
            </a:endParaRPr>
          </a:p>
          <a:p>
            <a:pPr>
              <a:lnSpc>
                <a:spcPct val="150000"/>
              </a:lnSpc>
            </a:pPr>
            <a:r>
              <a:rPr lang="EN-US" sz="1400" dirty="0">
                <a:solidFill>
                  <a:srgbClr val="4A1A1A"/>
                </a:solidFill>
                <a:latin typeface="Times" panose="02020603050405020304" pitchFamily="18" charset="0"/>
                <a:cs typeface="Times" panose="02020603050405020304" pitchFamily="18" charset="0"/>
              </a:rPr>
              <a:t>Make collections</a:t>
            </a:r>
            <a:r>
              <a:rPr lang="EN-US" sz="1400" b="1" dirty="0">
                <a:solidFill>
                  <a:srgbClr val="4A1A1A"/>
                </a:solidFill>
                <a:latin typeface="Times" panose="02020603050405020304" pitchFamily="18" charset="0"/>
                <a:cs typeface="Times" panose="02020603050405020304" pitchFamily="18" charset="0"/>
              </a:rPr>
              <a:t> available and accessible</a:t>
            </a:r>
          </a:p>
          <a:p>
            <a:pPr>
              <a:lnSpc>
                <a:spcPct val="150000"/>
              </a:lnSpc>
            </a:pPr>
            <a:r>
              <a:rPr lang="EN-US" sz="1400" dirty="0">
                <a:solidFill>
                  <a:srgbClr val="4A1A1A"/>
                </a:solidFill>
                <a:latin typeface="Times" panose="02020603050405020304" pitchFamily="18" charset="0"/>
                <a:cs typeface="Times" panose="02020603050405020304" pitchFamily="18" charset="0"/>
              </a:rPr>
              <a:t>Provide</a:t>
            </a:r>
            <a:r>
              <a:rPr lang="EN-US" sz="1400" b="1" dirty="0">
                <a:solidFill>
                  <a:srgbClr val="4A1A1A"/>
                </a:solidFill>
                <a:latin typeface="Times" panose="02020603050405020304" pitchFamily="18" charset="0"/>
                <a:cs typeface="Times" panose="02020603050405020304" pitchFamily="18" charset="0"/>
              </a:rPr>
              <a:t> reference</a:t>
            </a:r>
            <a:r>
              <a:rPr lang="EN-US" sz="1400" dirty="0">
                <a:solidFill>
                  <a:srgbClr val="4A1A1A"/>
                </a:solidFill>
                <a:latin typeface="Times" panose="02020603050405020304" pitchFamily="18" charset="0"/>
                <a:cs typeface="Times" panose="02020603050405020304" pitchFamily="18" charset="0"/>
              </a:rPr>
              <a:t> service</a:t>
            </a:r>
            <a:endParaRPr lang="EN-US" sz="1400" b="1" dirty="0">
              <a:solidFill>
                <a:srgbClr val="4A1A1A"/>
              </a:solidFill>
              <a:latin typeface="Times" panose="02020603050405020304" pitchFamily="18" charset="0"/>
              <a:cs typeface="Times" panose="02020603050405020304" pitchFamily="18" charset="0"/>
            </a:endParaRPr>
          </a:p>
          <a:p>
            <a:pPr>
              <a:lnSpc>
                <a:spcPct val="150000"/>
              </a:lnSpc>
            </a:pPr>
            <a:r>
              <a:rPr lang="EN-US" sz="1400" dirty="0">
                <a:solidFill>
                  <a:srgbClr val="4A1A1A"/>
                </a:solidFill>
                <a:latin typeface="Times" panose="02020603050405020304" pitchFamily="18" charset="0"/>
                <a:cs typeface="Times" panose="02020603050405020304" pitchFamily="18" charset="0"/>
              </a:rPr>
              <a:t>Conduct </a:t>
            </a:r>
            <a:r>
              <a:rPr lang="EN-US" sz="1400" b="1" dirty="0">
                <a:solidFill>
                  <a:srgbClr val="4A1A1A"/>
                </a:solidFill>
                <a:latin typeface="Times" panose="02020603050405020304" pitchFamily="18" charset="0"/>
                <a:cs typeface="Times" panose="02020603050405020304" pitchFamily="18" charset="0"/>
              </a:rPr>
              <a:t>outreach and education </a:t>
            </a:r>
            <a:r>
              <a:rPr lang="EN-US" sz="1400" dirty="0">
                <a:solidFill>
                  <a:srgbClr val="4A1A1A"/>
                </a:solidFill>
                <a:latin typeface="Times" panose="02020603050405020304" pitchFamily="18" charset="0"/>
                <a:cs typeface="Times" panose="02020603050405020304" pitchFamily="18" charset="0"/>
              </a:rPr>
              <a:t>about holdings or collecting areas</a:t>
            </a:r>
            <a:endParaRPr lang="EN-US" sz="1400" b="1" dirty="0">
              <a:solidFill>
                <a:srgbClr val="4A1A1A"/>
              </a:solidFill>
              <a:latin typeface="Times" panose="02020603050405020304" pitchFamily="18" charset="0"/>
              <a:cs typeface="Times" panose="02020603050405020304" pitchFamily="18" charset="0"/>
            </a:endParaRPr>
          </a:p>
          <a:p>
            <a:pPr>
              <a:lnSpc>
                <a:spcPct val="150000"/>
              </a:lnSpc>
            </a:pPr>
            <a:r>
              <a:rPr lang="EN-US" sz="1400" dirty="0">
                <a:solidFill>
                  <a:srgbClr val="4A1A1A"/>
                </a:solidFill>
                <a:latin typeface="Times" panose="02020603050405020304" pitchFamily="18" charset="0"/>
                <a:cs typeface="Times" panose="02020603050405020304" pitchFamily="18" charset="0"/>
              </a:rPr>
              <a:t>Sustain collections through</a:t>
            </a:r>
            <a:r>
              <a:rPr lang="EN-US" sz="1400" b="1" dirty="0">
                <a:solidFill>
                  <a:srgbClr val="4A1A1A"/>
                </a:solidFill>
                <a:latin typeface="Times" panose="02020603050405020304" pitchFamily="18" charset="0"/>
                <a:cs typeface="Times" panose="02020603050405020304" pitchFamily="18" charset="0"/>
              </a:rPr>
              <a:t> budgeting, fundraising and grant writing</a:t>
            </a:r>
          </a:p>
          <a:p>
            <a:pPr>
              <a:lnSpc>
                <a:spcPct val="150000"/>
              </a:lnSpc>
            </a:pPr>
            <a:r>
              <a:rPr lang="EN-US" sz="1400" b="1" dirty="0">
                <a:solidFill>
                  <a:srgbClr val="4A1A1A"/>
                </a:solidFill>
                <a:latin typeface="Times" panose="02020603050405020304" pitchFamily="18" charset="0"/>
                <a:cs typeface="Times" panose="02020603050405020304" pitchFamily="18" charset="0"/>
              </a:rPr>
              <a:t>Collaborate </a:t>
            </a:r>
            <a:r>
              <a:rPr lang="EN-US" sz="1400" dirty="0">
                <a:solidFill>
                  <a:srgbClr val="4A1A1A"/>
                </a:solidFill>
                <a:latin typeface="Times" panose="02020603050405020304" pitchFamily="18" charset="0"/>
                <a:cs typeface="Times" panose="02020603050405020304" pitchFamily="18" charset="0"/>
              </a:rPr>
              <a:t>with other institutions on special projects</a:t>
            </a:r>
            <a:endParaRPr lang="EN-US" sz="1400" b="1" dirty="0">
              <a:solidFill>
                <a:srgbClr val="4A1A1A"/>
              </a:solidFill>
              <a:latin typeface="Times" panose="02020603050405020304" pitchFamily="18" charset="0"/>
              <a:cs typeface="Times" panose="02020603050405020304" pitchFamily="18" charset="0"/>
            </a:endParaRPr>
          </a:p>
          <a:p>
            <a:pPr marL="0" indent="0">
              <a:buNone/>
            </a:pPr>
            <a:r>
              <a:rPr lang="EN-US" sz="1200" dirty="0">
                <a:solidFill>
                  <a:srgbClr val="4A1A1A"/>
                </a:solidFill>
                <a:latin typeface="Times" panose="02020603050405020304" pitchFamily="18" charset="0"/>
                <a:cs typeface="Times" panose="02020603050405020304" pitchFamily="18" charset="0"/>
              </a:rPr>
              <a:t>Archivists often have a working knowledge of basic copyright guidelines, digitization standards, preservation standards and facilities maintenance.  Donor outreach and cultivation is also a part of the archival enterprise.  </a:t>
            </a:r>
          </a:p>
        </p:txBody>
      </p:sp>
    </p:spTree>
    <p:extLst>
      <p:ext uri="{BB962C8B-B14F-4D97-AF65-F5344CB8AC3E}">
        <p14:creationId xmlns:p14="http://schemas.microsoft.com/office/powerpoint/2010/main" val="3646823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223" y="701208"/>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800" dirty="0">
              <a:solidFill>
                <a:srgbClr val="472400"/>
              </a:solidFill>
              <a:latin typeface="Times" panose="02020603050405020304" pitchFamily="18" charset="0"/>
              <a:cs typeface="Times" panose="02020603050405020304" pitchFamily="18" charset="0"/>
            </a:endParaRPr>
          </a:p>
        </p:txBody>
      </p:sp>
      <p:sp>
        <p:nvSpPr>
          <p:cNvPr id="5" name="Text Box 5"/>
          <p:cNvSpPr txBox="1">
            <a:spLocks noChangeArrowheads="1"/>
          </p:cNvSpPr>
          <p:nvPr/>
        </p:nvSpPr>
        <p:spPr bwMode="auto">
          <a:xfrm>
            <a:off x="1143000" y="0"/>
            <a:ext cx="70104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Outreach and Publicity</a:t>
            </a:r>
          </a:p>
        </p:txBody>
      </p:sp>
      <p:sp>
        <p:nvSpPr>
          <p:cNvPr id="3" name="Content Placeholder 2"/>
          <p:cNvSpPr>
            <a:spLocks noGrp="1"/>
          </p:cNvSpPr>
          <p:nvPr>
            <p:ph idx="1"/>
          </p:nvPr>
        </p:nvSpPr>
        <p:spPr>
          <a:xfrm>
            <a:off x="609600" y="990600"/>
            <a:ext cx="8001000" cy="5257799"/>
          </a:xfrm>
        </p:spPr>
        <p:txBody>
          <a:bodyPr vert="horz" lIns="91440" tIns="45720" rIns="91440" bIns="45720" rtlCol="0" anchor="t">
            <a:normAutofit/>
          </a:bodyPr>
          <a:lstStyle/>
          <a:p>
            <a:r>
              <a:rPr lang="EN-US" sz="1400" dirty="0">
                <a:solidFill>
                  <a:srgbClr val="4A1A1A"/>
                </a:solidFill>
                <a:latin typeface="Times" panose="02020603050405020304" pitchFamily="18" charset="0"/>
                <a:cs typeface="Times" panose="02020603050405020304" pitchFamily="18" charset="0"/>
              </a:rPr>
              <a:t>Promotional Materials</a:t>
            </a:r>
          </a:p>
          <a:p>
            <a:pPr lvl="1"/>
            <a:r>
              <a:rPr lang="EN-US" sz="1100" dirty="0">
                <a:solidFill>
                  <a:srgbClr val="4A1A1A"/>
                </a:solidFill>
                <a:latin typeface="Times" panose="02020603050405020304" pitchFamily="18" charset="0"/>
                <a:cs typeface="Times" panose="02020603050405020304" pitchFamily="18" charset="0"/>
              </a:rPr>
              <a:t>Brochures and Pamphlets</a:t>
            </a:r>
          </a:p>
          <a:p>
            <a:pPr lvl="1"/>
            <a:r>
              <a:rPr lang="EN-US" sz="1100" dirty="0">
                <a:solidFill>
                  <a:srgbClr val="4A1A1A"/>
                </a:solidFill>
                <a:latin typeface="Times" panose="02020603050405020304" pitchFamily="18" charset="0"/>
                <a:cs typeface="Times" panose="02020603050405020304" pitchFamily="18" charset="0"/>
              </a:rPr>
              <a:t>Postcards</a:t>
            </a:r>
          </a:p>
          <a:p>
            <a:pPr lvl="1"/>
            <a:r>
              <a:rPr lang="EN-US" sz="1100" dirty="0">
                <a:solidFill>
                  <a:srgbClr val="4A1A1A"/>
                </a:solidFill>
                <a:latin typeface="Times" panose="02020603050405020304" pitchFamily="18" charset="0"/>
                <a:cs typeface="Times" panose="02020603050405020304" pitchFamily="18" charset="0"/>
              </a:rPr>
              <a:t>Press Releases</a:t>
            </a:r>
          </a:p>
          <a:p>
            <a:pPr lvl="1"/>
            <a:r>
              <a:rPr lang="EN-US" sz="1100" dirty="0">
                <a:solidFill>
                  <a:srgbClr val="4A1A1A"/>
                </a:solidFill>
                <a:latin typeface="Times" panose="02020603050405020304" pitchFamily="18" charset="0"/>
                <a:cs typeface="Times" panose="02020603050405020304" pitchFamily="18" charset="0"/>
              </a:rPr>
              <a:t>Cards and Calendars with Historic Images</a:t>
            </a:r>
          </a:p>
          <a:p>
            <a:pPr lvl="1"/>
            <a:r>
              <a:rPr lang="EN-US" sz="1100" dirty="0">
                <a:solidFill>
                  <a:srgbClr val="4A1A1A"/>
                </a:solidFill>
                <a:latin typeface="Times" panose="02020603050405020304" pitchFamily="18" charset="0"/>
                <a:cs typeface="Times" panose="02020603050405020304" pitchFamily="18" charset="0"/>
              </a:rPr>
              <a:t>Giveaways</a:t>
            </a:r>
          </a:p>
          <a:p>
            <a:pPr lvl="1"/>
            <a:r>
              <a:rPr lang="EN-US" sz="1100" dirty="0">
                <a:solidFill>
                  <a:srgbClr val="4A1A1A"/>
                </a:solidFill>
                <a:latin typeface="Times" panose="02020603050405020304" pitchFamily="18" charset="0"/>
                <a:cs typeface="Times" panose="02020603050405020304" pitchFamily="18" charset="0"/>
              </a:rPr>
              <a:t>Articles in the local paper</a:t>
            </a:r>
          </a:p>
          <a:p>
            <a:r>
              <a:rPr lang="EN-US" sz="1400" dirty="0">
                <a:solidFill>
                  <a:srgbClr val="4A1A1A"/>
                </a:solidFill>
                <a:latin typeface="Times" panose="02020603050405020304" pitchFamily="18" charset="0"/>
                <a:cs typeface="Times" panose="02020603050405020304" pitchFamily="18" charset="0"/>
              </a:rPr>
              <a:t>Web and Social Media</a:t>
            </a:r>
          </a:p>
          <a:p>
            <a:pPr lvl="1"/>
            <a:r>
              <a:rPr lang="EN-US" sz="1100" dirty="0" err="1">
                <a:solidFill>
                  <a:srgbClr val="4A1A1A"/>
                </a:solidFill>
                <a:latin typeface="Times" panose="02020603050405020304" pitchFamily="18" charset="0"/>
                <a:cs typeface="Times" panose="02020603050405020304" pitchFamily="18" charset="0"/>
              </a:rPr>
              <a:t>Youtube</a:t>
            </a:r>
            <a:endParaRPr lang="EN-US" sz="1100" dirty="0">
              <a:solidFill>
                <a:srgbClr val="4A1A1A"/>
              </a:solidFill>
              <a:latin typeface="Times" panose="02020603050405020304" pitchFamily="18" charset="0"/>
              <a:cs typeface="Times" panose="02020603050405020304" pitchFamily="18" charset="0"/>
            </a:endParaRPr>
          </a:p>
          <a:p>
            <a:pPr lvl="1"/>
            <a:r>
              <a:rPr lang="EN-US" sz="1100" dirty="0">
                <a:solidFill>
                  <a:srgbClr val="4A1A1A"/>
                </a:solidFill>
                <a:latin typeface="Times" panose="02020603050405020304" pitchFamily="18" charset="0"/>
                <a:cs typeface="Times" panose="02020603050405020304" pitchFamily="18" charset="0"/>
              </a:rPr>
              <a:t>Blogs</a:t>
            </a:r>
          </a:p>
          <a:p>
            <a:pPr lvl="1"/>
            <a:r>
              <a:rPr lang="EN-US" sz="1100" dirty="0">
                <a:solidFill>
                  <a:srgbClr val="4A1A1A"/>
                </a:solidFill>
                <a:latin typeface="Times" panose="02020603050405020304" pitchFamily="18" charset="0"/>
                <a:cs typeface="Times" panose="02020603050405020304" pitchFamily="18" charset="0"/>
              </a:rPr>
              <a:t>Facebook, etc.</a:t>
            </a:r>
          </a:p>
          <a:p>
            <a:pPr lvl="1"/>
            <a:r>
              <a:rPr lang="EN-US" sz="1100" dirty="0">
                <a:solidFill>
                  <a:srgbClr val="4A1A1A"/>
                </a:solidFill>
                <a:latin typeface="Times" panose="02020603050405020304" pitchFamily="18" charset="0"/>
                <a:cs typeface="Times" panose="02020603050405020304" pitchFamily="18" charset="0"/>
              </a:rPr>
              <a:t>Wikipedia</a:t>
            </a:r>
          </a:p>
          <a:p>
            <a:pPr lvl="1"/>
            <a:r>
              <a:rPr lang="EN-US" sz="1100" dirty="0">
                <a:solidFill>
                  <a:srgbClr val="4A1A1A"/>
                </a:solidFill>
                <a:latin typeface="Times" panose="02020603050405020304" pitchFamily="18" charset="0"/>
                <a:cs typeface="Times" panose="02020603050405020304" pitchFamily="18" charset="0"/>
              </a:rPr>
              <a:t>Crowdsourcing possibilities</a:t>
            </a:r>
          </a:p>
          <a:p>
            <a:r>
              <a:rPr lang="EN-US" sz="1400" dirty="0">
                <a:solidFill>
                  <a:srgbClr val="4A1A1A"/>
                </a:solidFill>
                <a:latin typeface="Times" panose="02020603050405020304" pitchFamily="18" charset="0"/>
                <a:cs typeface="Times" panose="02020603050405020304" pitchFamily="18" charset="0"/>
              </a:rPr>
              <a:t>Fundraisers and other Community Events</a:t>
            </a:r>
          </a:p>
          <a:p>
            <a:pPr lvl="1"/>
            <a:r>
              <a:rPr lang="EN-US" sz="1100" dirty="0">
                <a:solidFill>
                  <a:srgbClr val="4A1A1A"/>
                </a:solidFill>
                <a:latin typeface="Times" panose="02020603050405020304" pitchFamily="18" charset="0"/>
                <a:cs typeface="Times" panose="02020603050405020304" pitchFamily="18" charset="0"/>
              </a:rPr>
              <a:t>Water Tables</a:t>
            </a:r>
          </a:p>
          <a:p>
            <a:pPr lvl="1"/>
            <a:r>
              <a:rPr lang="EN-US" sz="1100" dirty="0">
                <a:solidFill>
                  <a:srgbClr val="4A1A1A"/>
                </a:solidFill>
                <a:latin typeface="Times" panose="02020603050405020304" pitchFamily="18" charset="0"/>
                <a:cs typeface="Times" panose="02020603050405020304" pitchFamily="18" charset="0"/>
              </a:rPr>
              <a:t>Ladies of Downton Abbey</a:t>
            </a:r>
          </a:p>
          <a:p>
            <a:pPr marL="0" indent="0">
              <a:buNone/>
            </a:pPr>
            <a:endParaRPr lang="en-US" sz="1400" dirty="0">
              <a:solidFill>
                <a:srgbClr val="4A1A1A"/>
              </a:solidFill>
              <a:latin typeface="Times" panose="02020603050405020304" pitchFamily="18" charset="0"/>
              <a:cs typeface="Times" panose="02020603050405020304" pitchFamily="18" charset="0"/>
            </a:endParaRPr>
          </a:p>
        </p:txBody>
      </p:sp>
      <p:pic>
        <p:nvPicPr>
          <p:cNvPr id="6" name="Picture 4" descr="Kevin and Mustafa tell their RamSto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423" y="990600"/>
            <a:ext cx="2122553" cy="13377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68223" y="2328344"/>
            <a:ext cx="2362200" cy="215444"/>
          </a:xfrm>
          <a:prstGeom prst="rect">
            <a:avLst/>
          </a:prstGeom>
          <a:noFill/>
        </p:spPr>
        <p:txBody>
          <a:bodyPr wrap="square" rtlCol="0">
            <a:spAutoFit/>
          </a:bodyPr>
          <a:lstStyle/>
          <a:p>
            <a:pPr algn="ctr"/>
            <a:r>
              <a:rPr lang="en-US" sz="800" dirty="0">
                <a:solidFill>
                  <a:srgbClr val="4A1A1A"/>
                </a:solidFill>
                <a:latin typeface="Times" panose="02020603050405020304" pitchFamily="18" charset="0"/>
                <a:cs typeface="Times" panose="02020603050405020304" pitchFamily="18" charset="0"/>
              </a:rPr>
              <a:t>CSU’s “</a:t>
            </a:r>
            <a:r>
              <a:rPr lang="en-US" sz="800" dirty="0" err="1">
                <a:solidFill>
                  <a:srgbClr val="4A1A1A"/>
                </a:solidFill>
                <a:latin typeface="Times" panose="02020603050405020304" pitchFamily="18" charset="0"/>
                <a:cs typeface="Times" panose="02020603050405020304" pitchFamily="18" charset="0"/>
              </a:rPr>
              <a:t>RamStories</a:t>
            </a:r>
            <a:r>
              <a:rPr lang="en-US" sz="800" dirty="0">
                <a:solidFill>
                  <a:srgbClr val="4A1A1A"/>
                </a:solidFill>
                <a:latin typeface="Times" panose="02020603050405020304" pitchFamily="18" charset="0"/>
                <a:cs typeface="Times" panose="02020603050405020304" pitchFamily="18" charset="0"/>
              </a:rPr>
              <a:t>” Oral History Project</a:t>
            </a:r>
          </a:p>
        </p:txBody>
      </p:sp>
      <p:pic>
        <p:nvPicPr>
          <p:cNvPr id="8" name="Picture 2" descr="T:\morgan_photos\IMG_0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5494" y="2608093"/>
            <a:ext cx="1925106" cy="13430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29400" y="3972089"/>
            <a:ext cx="2209800" cy="215444"/>
          </a:xfrm>
          <a:prstGeom prst="rect">
            <a:avLst/>
          </a:prstGeom>
          <a:noFill/>
        </p:spPr>
        <p:txBody>
          <a:bodyPr wrap="square" rtlCol="0">
            <a:spAutoFit/>
          </a:bodyPr>
          <a:lstStyle/>
          <a:p>
            <a:pPr algn="ctr"/>
            <a:r>
              <a:rPr lang="en-US" sz="800" dirty="0">
                <a:solidFill>
                  <a:srgbClr val="472400"/>
                </a:solidFill>
                <a:latin typeface="Times" panose="02020603050405020304" pitchFamily="18" charset="0"/>
                <a:cs typeface="Times" panose="02020603050405020304" pitchFamily="18" charset="0"/>
              </a:rPr>
              <a:t>Google Liquid Galaxy Display @ CSU</a:t>
            </a:r>
          </a:p>
        </p:txBody>
      </p:sp>
      <p:pic>
        <p:nvPicPr>
          <p:cNvPr id="10" name="Picture 6" descr="Archive Exhibi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1202" y="4755821"/>
            <a:ext cx="1615640" cy="14163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ater Table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2" y="4724400"/>
            <a:ext cx="5029198" cy="153669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57602" y="6305490"/>
            <a:ext cx="4971661" cy="369332"/>
          </a:xfrm>
          <a:prstGeom prst="rect">
            <a:avLst/>
          </a:prstGeom>
          <a:noFill/>
        </p:spPr>
        <p:txBody>
          <a:bodyPr wrap="square" rtlCol="0">
            <a:spAutoFit/>
          </a:bodyPr>
          <a:lstStyle/>
          <a:p>
            <a:pPr algn="ctr"/>
            <a:r>
              <a:rPr lang="en-US" sz="800" dirty="0">
                <a:solidFill>
                  <a:srgbClr val="4A1A1A"/>
                </a:solidFill>
                <a:latin typeface="Times" panose="02020603050405020304" pitchFamily="18" charset="0"/>
                <a:cs typeface="Times" panose="02020603050405020304" pitchFamily="18" charset="0"/>
              </a:rPr>
              <a:t>Website for CSU’s Water Resources Archive: </a:t>
            </a:r>
            <a:r>
              <a:rPr lang="en-US" sz="800" dirty="0">
                <a:latin typeface="Times" panose="02020603050405020304" pitchFamily="18" charset="0"/>
                <a:cs typeface="Times" panose="02020603050405020304" pitchFamily="18" charset="0"/>
                <a:hlinkClick r:id="rId8"/>
              </a:rPr>
              <a:t>http://lib.colostate.edu/archives/water/</a:t>
            </a:r>
            <a:endParaRPr lang="en-US" sz="800" dirty="0">
              <a:latin typeface="Times" panose="02020603050405020304" pitchFamily="18" charset="0"/>
              <a:cs typeface="Times" panose="02020603050405020304" pitchFamily="18" charset="0"/>
            </a:endParaRPr>
          </a:p>
          <a:p>
            <a:endParaRPr lang="en-US" sz="1000" dirty="0"/>
          </a:p>
        </p:txBody>
      </p:sp>
      <p:pic>
        <p:nvPicPr>
          <p:cNvPr id="5122" name="Picture 2" descr="Author Carol Wallace, left, signs a copy of her book, &quot;To Marry an English Lord: Tales of Wealth and Marriage, Sex and Snobbery,&quot; for Littleton resident, Maryalyce Allery, at the Dames of Downton event put on by the Douglas County Libraries at the Highlands Ranch Mansion Jan. 2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62480" y="1230365"/>
            <a:ext cx="2280952" cy="15206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07556" y="2765387"/>
            <a:ext cx="2590800" cy="707886"/>
          </a:xfrm>
          <a:prstGeom prst="rect">
            <a:avLst/>
          </a:prstGeom>
        </p:spPr>
        <p:txBody>
          <a:bodyPr wrap="square" anchor="t">
            <a:spAutoFit/>
          </a:bodyPr>
          <a:lstStyle/>
          <a:p>
            <a:pPr algn="ctr"/>
            <a:r>
              <a:rPr lang="EN-US" sz="800" dirty="0">
                <a:solidFill>
                  <a:srgbClr val="472400"/>
                </a:solidFill>
                <a:latin typeface="Times" panose="02020603050405020304" pitchFamily="18" charset="0"/>
                <a:cs typeface="Times" panose="02020603050405020304" pitchFamily="18" charset="0"/>
              </a:rPr>
              <a:t>Author Carol Wallace, left, signs a copy of her book, "To Marry an English Lord: Tales of Wealth and Marriage, Sex and Snobbery," for Littleton resident, </a:t>
            </a:r>
            <a:r>
              <a:rPr lang="EN-US" sz="800" dirty="0" err="1">
                <a:solidFill>
                  <a:srgbClr val="472400"/>
                </a:solidFill>
                <a:latin typeface="Times" panose="02020603050405020304" pitchFamily="18" charset="0"/>
                <a:cs typeface="Times" panose="02020603050405020304" pitchFamily="18" charset="0"/>
              </a:rPr>
              <a:t>Maryalyce</a:t>
            </a:r>
            <a:r>
              <a:rPr lang="EN-US" sz="800" dirty="0">
                <a:solidFill>
                  <a:srgbClr val="472400"/>
                </a:solidFill>
                <a:latin typeface="Times" panose="02020603050405020304" pitchFamily="18" charset="0"/>
                <a:cs typeface="Times" panose="02020603050405020304" pitchFamily="18" charset="0"/>
              </a:rPr>
              <a:t> Allery, at the Dames of Downton event put on by the Douglas County Libraries at the Highlands Ranch Mansion Jan. 25</a:t>
            </a:r>
          </a:p>
        </p:txBody>
      </p:sp>
    </p:spTree>
    <p:extLst>
      <p:ext uri="{BB962C8B-B14F-4D97-AF65-F5344CB8AC3E}">
        <p14:creationId xmlns:p14="http://schemas.microsoft.com/office/powerpoint/2010/main" val="958898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408771"/>
            <a:ext cx="6172200" cy="6220629"/>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35814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228600" y="457200"/>
            <a:ext cx="2514600" cy="637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b="1"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a:p>
            <a:pPr>
              <a:spcBef>
                <a:spcPct val="50000"/>
              </a:spcBef>
            </a:pPr>
            <a:endParaRPr lang="en-US" altLang="en-US" sz="1400" b="1" dirty="0">
              <a:solidFill>
                <a:srgbClr val="472400"/>
              </a:solidFill>
              <a:latin typeface="Times" pitchFamily="1" charset="0"/>
            </a:endParaRPr>
          </a:p>
        </p:txBody>
      </p:sp>
      <p:sp>
        <p:nvSpPr>
          <p:cNvPr id="2060" name="Text Box 12"/>
          <p:cNvSpPr txBox="1">
            <a:spLocks noChangeArrowheads="1"/>
          </p:cNvSpPr>
          <p:nvPr/>
        </p:nvSpPr>
        <p:spPr bwMode="auto">
          <a:xfrm>
            <a:off x="3048000" y="4147354"/>
            <a:ext cx="5715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Volunteer Management</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971800" y="4788704"/>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dirty="0">
                <a:solidFill>
                  <a:srgbClr val="472400"/>
                </a:solidFill>
                <a:latin typeface="Times" pitchFamily="1" charset="0"/>
              </a:rPr>
              <a:t>Many archives depend on </a:t>
            </a:r>
            <a:r>
              <a:rPr lang="en-US" altLang="en-US" sz="1400" b="1" dirty="0">
                <a:solidFill>
                  <a:srgbClr val="472400"/>
                </a:solidFill>
                <a:latin typeface="Times" pitchFamily="1" charset="0"/>
              </a:rPr>
              <a:t>volunteers</a:t>
            </a:r>
            <a:r>
              <a:rPr lang="en-US" altLang="en-US" sz="1400" dirty="0">
                <a:solidFill>
                  <a:srgbClr val="472400"/>
                </a:solidFill>
                <a:latin typeface="Times" pitchFamily="1" charset="0"/>
              </a:rPr>
              <a:t> for many tasks including transcribing and conducting oral histories, cleaning photos, preparing materials to go online and general research. </a:t>
            </a:r>
            <a:r>
              <a:rPr lang="en-US" altLang="en-US" sz="1400" b="1" dirty="0">
                <a:solidFill>
                  <a:srgbClr val="472400"/>
                </a:solidFill>
                <a:latin typeface="Times" pitchFamily="1" charset="0"/>
              </a:rPr>
              <a:t>Matching</a:t>
            </a:r>
            <a:r>
              <a:rPr lang="en-US" altLang="en-US" sz="1400" dirty="0">
                <a:solidFill>
                  <a:srgbClr val="472400"/>
                </a:solidFill>
                <a:latin typeface="Times" pitchFamily="1" charset="0"/>
              </a:rPr>
              <a:t> volunteers with tasks, </a:t>
            </a:r>
            <a:r>
              <a:rPr lang="en-US" altLang="en-US" sz="1400" b="1" dirty="0">
                <a:solidFill>
                  <a:srgbClr val="472400"/>
                </a:solidFill>
                <a:latin typeface="Times" pitchFamily="1" charset="0"/>
              </a:rPr>
              <a:t>keeping</a:t>
            </a:r>
            <a:r>
              <a:rPr lang="en-US" altLang="en-US" sz="1400" dirty="0">
                <a:solidFill>
                  <a:srgbClr val="472400"/>
                </a:solidFill>
                <a:latin typeface="Times" pitchFamily="1" charset="0"/>
              </a:rPr>
              <a:t> them interested in coming to work, and </a:t>
            </a:r>
            <a:r>
              <a:rPr lang="en-US" altLang="en-US" sz="1400" b="1" dirty="0">
                <a:solidFill>
                  <a:srgbClr val="472400"/>
                </a:solidFill>
                <a:latin typeface="Times" pitchFamily="1" charset="0"/>
              </a:rPr>
              <a:t>honoring</a:t>
            </a:r>
            <a:r>
              <a:rPr lang="en-US" altLang="en-US" sz="1400" dirty="0">
                <a:solidFill>
                  <a:srgbClr val="472400"/>
                </a:solidFill>
                <a:latin typeface="Times" pitchFamily="1" charset="0"/>
              </a:rPr>
              <a:t> their work are all parts of the day for some archivists. Our hardest task is finding the right job for the right person. They finish our tasks so quickly!</a:t>
            </a:r>
            <a:endParaRPr lang="en-US" altLang="en-US" dirty="0"/>
          </a:p>
        </p:txBody>
      </p:sp>
      <p:pic>
        <p:nvPicPr>
          <p:cNvPr id="2050" name="Picture 2" descr="http://www.pointsoflight.org/sites/default/files/wp-content/uploads/2012/04/VolunteerFact-300x2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1143000"/>
            <a:ext cx="2667401" cy="26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65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408771"/>
            <a:ext cx="6172200" cy="6220629"/>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3581400" y="10287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430524" y="3733801"/>
            <a:ext cx="4914900" cy="990600"/>
          </a:xfrm>
        </p:spPr>
        <p:txBody>
          <a:bodyPr>
            <a:normAutofit/>
          </a:bodyPr>
          <a:lstStyle/>
          <a:p>
            <a:pPr algn="ctr"/>
            <a:r>
              <a:rPr lang="en-US" sz="3600" b="1" dirty="0">
                <a:solidFill>
                  <a:srgbClr val="472400"/>
                </a:solidFill>
                <a:latin typeface="Times" panose="02020603050405020304" pitchFamily="18" charset="0"/>
                <a:cs typeface="Times" panose="02020603050405020304" pitchFamily="18" charset="0"/>
              </a:rPr>
              <a:t>Continuing Education</a:t>
            </a:r>
          </a:p>
        </p:txBody>
      </p:sp>
      <p:pic>
        <p:nvPicPr>
          <p:cNvPr id="5" name="Picture 2"/>
          <p:cNvPicPr>
            <a:picLocks noChangeAspect="1" noChangeArrowheads="1"/>
          </p:cNvPicPr>
          <p:nvPr/>
        </p:nvPicPr>
        <p:blipFill>
          <a:blip r:embed="rId2" cstate="print"/>
          <a:srcRect/>
          <a:stretch>
            <a:fillRect/>
          </a:stretch>
        </p:blipFill>
        <p:spPr bwMode="auto">
          <a:xfrm>
            <a:off x="4218548" y="1290815"/>
            <a:ext cx="3526303" cy="2243510"/>
          </a:xfrm>
          <a:prstGeom prst="rect">
            <a:avLst/>
          </a:prstGeom>
          <a:noFill/>
          <a:ln w="9525">
            <a:noFill/>
            <a:miter lim="800000"/>
            <a:headEnd/>
            <a:tailEnd/>
          </a:ln>
        </p:spPr>
      </p:pic>
      <p:sp>
        <p:nvSpPr>
          <p:cNvPr id="10" name="Text Box 7"/>
          <p:cNvSpPr txBox="1">
            <a:spLocks noChangeArrowheads="1"/>
          </p:cNvSpPr>
          <p:nvPr/>
        </p:nvSpPr>
        <p:spPr bwMode="auto">
          <a:xfrm>
            <a:off x="228600" y="457200"/>
            <a:ext cx="2514600" cy="58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Continuing Education</a:t>
            </a:r>
          </a:p>
        </p:txBody>
      </p:sp>
      <p:sp>
        <p:nvSpPr>
          <p:cNvPr id="9" name="Text Box 13"/>
          <p:cNvSpPr txBox="1">
            <a:spLocks noChangeArrowheads="1"/>
          </p:cNvSpPr>
          <p:nvPr/>
        </p:nvSpPr>
        <p:spPr bwMode="auto">
          <a:xfrm>
            <a:off x="2971800" y="4788704"/>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dirty="0">
                <a:solidFill>
                  <a:srgbClr val="472400"/>
                </a:solidFill>
                <a:latin typeface="Times" pitchFamily="1" charset="0"/>
              </a:rPr>
              <a:t>Many archives depend on </a:t>
            </a:r>
            <a:r>
              <a:rPr lang="en-US" altLang="en-US" sz="1400" b="1" dirty="0">
                <a:solidFill>
                  <a:srgbClr val="472400"/>
                </a:solidFill>
                <a:latin typeface="Times" pitchFamily="1" charset="0"/>
              </a:rPr>
              <a:t>volunteers</a:t>
            </a:r>
            <a:r>
              <a:rPr lang="en-US" altLang="en-US" sz="1400" dirty="0">
                <a:solidFill>
                  <a:srgbClr val="472400"/>
                </a:solidFill>
                <a:latin typeface="Times" pitchFamily="1" charset="0"/>
              </a:rPr>
              <a:t> for many tasks including transcribing and conducting oral histories, cleaning photos, preparing materials to go online and general research. </a:t>
            </a:r>
            <a:r>
              <a:rPr lang="en-US" altLang="en-US" sz="1400" b="1" dirty="0">
                <a:solidFill>
                  <a:srgbClr val="472400"/>
                </a:solidFill>
                <a:latin typeface="Times" pitchFamily="1" charset="0"/>
              </a:rPr>
              <a:t>Matching</a:t>
            </a:r>
            <a:r>
              <a:rPr lang="en-US" altLang="en-US" sz="1400" dirty="0">
                <a:solidFill>
                  <a:srgbClr val="472400"/>
                </a:solidFill>
                <a:latin typeface="Times" pitchFamily="1" charset="0"/>
              </a:rPr>
              <a:t> volunteers with tasks, </a:t>
            </a:r>
            <a:r>
              <a:rPr lang="en-US" altLang="en-US" sz="1400" b="1" dirty="0">
                <a:solidFill>
                  <a:srgbClr val="472400"/>
                </a:solidFill>
                <a:latin typeface="Times" pitchFamily="1" charset="0"/>
              </a:rPr>
              <a:t>keeping</a:t>
            </a:r>
            <a:r>
              <a:rPr lang="en-US" altLang="en-US" sz="1400" dirty="0">
                <a:solidFill>
                  <a:srgbClr val="472400"/>
                </a:solidFill>
                <a:latin typeface="Times" pitchFamily="1" charset="0"/>
              </a:rPr>
              <a:t> them interested in coming to work, and </a:t>
            </a:r>
            <a:r>
              <a:rPr lang="en-US" altLang="en-US" sz="1400" b="1" dirty="0">
                <a:solidFill>
                  <a:srgbClr val="472400"/>
                </a:solidFill>
                <a:latin typeface="Times" pitchFamily="1" charset="0"/>
              </a:rPr>
              <a:t>honoring</a:t>
            </a:r>
            <a:r>
              <a:rPr lang="en-US" altLang="en-US" sz="1400" dirty="0">
                <a:solidFill>
                  <a:srgbClr val="472400"/>
                </a:solidFill>
                <a:latin typeface="Times" pitchFamily="1" charset="0"/>
              </a:rPr>
              <a:t> their work are all parts of the day for some archivists. Our hardest task is finding the right job for the right person. They finish our tasks so quickly!</a:t>
            </a:r>
            <a:endParaRPr lang="en-US" altLang="en-US" dirty="0"/>
          </a:p>
        </p:txBody>
      </p:sp>
    </p:spTree>
    <p:extLst>
      <p:ext uri="{BB962C8B-B14F-4D97-AF65-F5344CB8AC3E}">
        <p14:creationId xmlns:p14="http://schemas.microsoft.com/office/powerpoint/2010/main" val="268676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5" name="Text Box 5"/>
          <p:cNvSpPr txBox="1">
            <a:spLocks noChangeArrowheads="1"/>
          </p:cNvSpPr>
          <p:nvPr/>
        </p:nvSpPr>
        <p:spPr bwMode="auto">
          <a:xfrm>
            <a:off x="1143000" y="0"/>
            <a:ext cx="7010400" cy="58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200" b="1" dirty="0">
                <a:solidFill>
                  <a:srgbClr val="472400"/>
                </a:solidFill>
                <a:latin typeface="Times" pitchFamily="1" charset="0"/>
              </a:rPr>
              <a:t>Continuing Education</a:t>
            </a:r>
          </a:p>
        </p:txBody>
      </p:sp>
      <p:sp>
        <p:nvSpPr>
          <p:cNvPr id="6" name="Content Placeholder 2"/>
          <p:cNvSpPr>
            <a:spLocks noGrp="1"/>
          </p:cNvSpPr>
          <p:nvPr>
            <p:ph idx="1"/>
          </p:nvPr>
        </p:nvSpPr>
        <p:spPr>
          <a:xfrm>
            <a:off x="533400" y="914400"/>
            <a:ext cx="8077200" cy="5410200"/>
          </a:xfrm>
        </p:spPr>
        <p:txBody>
          <a:bodyPr>
            <a:noAutofit/>
          </a:bodyPr>
          <a:lstStyle/>
          <a:p>
            <a:pPr marL="114300" indent="0">
              <a:buNone/>
            </a:pPr>
            <a:r>
              <a:rPr lang="en-US" sz="1400" b="1" dirty="0">
                <a:solidFill>
                  <a:srgbClr val="4A1A1A"/>
                </a:solidFill>
                <a:latin typeface="Times" panose="02020603050405020304" pitchFamily="18" charset="0"/>
                <a:cs typeface="Times" panose="02020603050405020304" pitchFamily="18" charset="0"/>
              </a:rPr>
              <a:t>Professional Organizations</a:t>
            </a:r>
            <a:endParaRPr lang="en-US" sz="1400" dirty="0">
              <a:solidFill>
                <a:srgbClr val="4A1A1A"/>
              </a:solidFill>
              <a:latin typeface="Times" panose="02020603050405020304" pitchFamily="18" charset="0"/>
              <a:cs typeface="Times" panose="02020603050405020304" pitchFamily="18" charset="0"/>
            </a:endParaRPr>
          </a:p>
          <a:p>
            <a:pPr lvl="1"/>
            <a:r>
              <a:rPr lang="en-US" sz="1100" dirty="0">
                <a:solidFill>
                  <a:srgbClr val="4A1A1A"/>
                </a:solidFill>
                <a:latin typeface="Times" panose="02020603050405020304" pitchFamily="18" charset="0"/>
                <a:cs typeface="Times" panose="02020603050405020304" pitchFamily="18" charset="0"/>
              </a:rPr>
              <a:t>Society of American Archivists</a:t>
            </a:r>
          </a:p>
          <a:p>
            <a:pPr lvl="1"/>
            <a:r>
              <a:rPr lang="en-US" sz="1100" dirty="0">
                <a:solidFill>
                  <a:srgbClr val="4A1A1A"/>
                </a:solidFill>
                <a:latin typeface="Times" panose="02020603050405020304" pitchFamily="18" charset="0"/>
                <a:cs typeface="Times" panose="02020603050405020304" pitchFamily="18" charset="0"/>
              </a:rPr>
              <a:t>Society of Rocky Mountain Archivists</a:t>
            </a:r>
          </a:p>
          <a:p>
            <a:pPr lvl="1"/>
            <a:r>
              <a:rPr lang="en-US" sz="1100" dirty="0">
                <a:solidFill>
                  <a:srgbClr val="4A1A1A"/>
                </a:solidFill>
                <a:latin typeface="Times" panose="02020603050405020304" pitchFamily="18" charset="0"/>
                <a:cs typeface="Times" panose="02020603050405020304" pitchFamily="18" charset="0"/>
              </a:rPr>
              <a:t>Colorado Historical Records Advisory Board</a:t>
            </a:r>
          </a:p>
          <a:p>
            <a:pPr lvl="1"/>
            <a:r>
              <a:rPr lang="en-US" sz="1100" dirty="0">
                <a:solidFill>
                  <a:srgbClr val="4A1A1A"/>
                </a:solidFill>
                <a:latin typeface="Times" panose="02020603050405020304" pitchFamily="18" charset="0"/>
                <a:cs typeface="Times" panose="02020603050405020304" pitchFamily="18" charset="0"/>
              </a:rPr>
              <a:t>Colorado  Association of Libraries</a:t>
            </a:r>
          </a:p>
          <a:p>
            <a:pPr lvl="1"/>
            <a:r>
              <a:rPr lang="en-US" sz="1100" dirty="0">
                <a:solidFill>
                  <a:srgbClr val="4A1A1A"/>
                </a:solidFill>
                <a:latin typeface="Times" panose="02020603050405020304" pitchFamily="18" charset="0"/>
                <a:cs typeface="Times" panose="02020603050405020304" pitchFamily="18" charset="0"/>
              </a:rPr>
              <a:t>Colorado-Wyoming Association of Museums</a:t>
            </a:r>
          </a:p>
          <a:p>
            <a:pPr lvl="1"/>
            <a:r>
              <a:rPr lang="en-US" sz="1100" dirty="0">
                <a:solidFill>
                  <a:srgbClr val="4A1A1A"/>
                </a:solidFill>
                <a:latin typeface="Times" panose="02020603050405020304" pitchFamily="18" charset="0"/>
                <a:cs typeface="Times" panose="02020603050405020304" pitchFamily="18" charset="0"/>
              </a:rPr>
              <a:t>Northeast Document Conservation Center </a:t>
            </a:r>
          </a:p>
          <a:p>
            <a:r>
              <a:rPr lang="en-US" sz="1400" b="1" dirty="0">
                <a:solidFill>
                  <a:srgbClr val="4A1A1A"/>
                </a:solidFill>
                <a:latin typeface="Times" panose="02020603050405020304" pitchFamily="18" charset="0"/>
                <a:cs typeface="Times" panose="02020603050405020304" pitchFamily="18" charset="0"/>
              </a:rPr>
              <a:t>More Training</a:t>
            </a:r>
          </a:p>
          <a:p>
            <a:pPr lvl="1"/>
            <a:r>
              <a:rPr lang="en-US" sz="1100" dirty="0">
                <a:solidFill>
                  <a:srgbClr val="4A1A1A"/>
                </a:solidFill>
                <a:latin typeface="Times" panose="02020603050405020304" pitchFamily="18" charset="0"/>
                <a:cs typeface="Times" panose="02020603050405020304" pitchFamily="18" charset="0"/>
              </a:rPr>
              <a:t>SAA</a:t>
            </a:r>
          </a:p>
          <a:p>
            <a:pPr lvl="1"/>
            <a:r>
              <a:rPr lang="en-US" sz="1100" dirty="0">
                <a:solidFill>
                  <a:srgbClr val="4A1A1A"/>
                </a:solidFill>
                <a:latin typeface="Times" panose="02020603050405020304" pitchFamily="18" charset="0"/>
                <a:cs typeface="Times" panose="02020603050405020304" pitchFamily="18" charset="0"/>
              </a:rPr>
              <a:t>NEDCC</a:t>
            </a:r>
          </a:p>
          <a:p>
            <a:pPr lvl="1"/>
            <a:r>
              <a:rPr lang="en-US" sz="1100" dirty="0" err="1">
                <a:solidFill>
                  <a:srgbClr val="4A1A1A"/>
                </a:solidFill>
                <a:latin typeface="Times" panose="02020603050405020304" pitchFamily="18" charset="0"/>
                <a:cs typeface="Times" panose="02020603050405020304" pitchFamily="18" charset="0"/>
              </a:rPr>
              <a:t>Lyrasis</a:t>
            </a:r>
            <a:endParaRPr lang="en-US" sz="1100" dirty="0">
              <a:solidFill>
                <a:srgbClr val="4A1A1A"/>
              </a:solidFill>
              <a:latin typeface="Times" panose="02020603050405020304" pitchFamily="18" charset="0"/>
              <a:cs typeface="Times" panose="02020603050405020304" pitchFamily="18" charset="0"/>
            </a:endParaRPr>
          </a:p>
          <a:p>
            <a:pPr lvl="1"/>
            <a:r>
              <a:rPr lang="en-US" sz="1100" dirty="0">
                <a:solidFill>
                  <a:srgbClr val="4A1A1A"/>
                </a:solidFill>
                <a:latin typeface="Times" panose="02020603050405020304" pitchFamily="18" charset="0"/>
                <a:cs typeface="Times" panose="02020603050405020304" pitchFamily="18" charset="0"/>
              </a:rPr>
              <a:t>Colorado State Library</a:t>
            </a:r>
          </a:p>
          <a:p>
            <a:pPr lvl="1"/>
            <a:r>
              <a:rPr lang="en-US" sz="1100" dirty="0">
                <a:solidFill>
                  <a:srgbClr val="4A1A1A"/>
                </a:solidFill>
                <a:latin typeface="Times" panose="02020603050405020304" pitchFamily="18" charset="0"/>
                <a:cs typeface="Times" panose="02020603050405020304" pitchFamily="18" charset="0"/>
              </a:rPr>
              <a:t>Graduate Schools</a:t>
            </a:r>
          </a:p>
        </p:txBody>
      </p:sp>
      <p:pic>
        <p:nvPicPr>
          <p:cNvPr id="6146" name="Picture 2" descr="Image result for Society of American Archivists Trai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4009" y="3581400"/>
            <a:ext cx="5836591" cy="274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61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685800"/>
            <a:ext cx="84582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6" name="Content Placeholder 2"/>
          <p:cNvSpPr>
            <a:spLocks noGrp="1"/>
          </p:cNvSpPr>
          <p:nvPr>
            <p:ph idx="1"/>
          </p:nvPr>
        </p:nvSpPr>
        <p:spPr>
          <a:xfrm>
            <a:off x="533400" y="914400"/>
            <a:ext cx="8077200" cy="5410200"/>
          </a:xfrm>
        </p:spPr>
        <p:txBody>
          <a:bodyPr>
            <a:noAutofit/>
          </a:bodyPr>
          <a:lstStyle/>
          <a:p>
            <a:pPr marL="114300" indent="0" algn="ctr">
              <a:buNone/>
            </a:pPr>
            <a:r>
              <a:rPr lang="en-US" sz="6000" b="1" dirty="0">
                <a:solidFill>
                  <a:srgbClr val="472400"/>
                </a:solidFill>
                <a:latin typeface="Times" panose="02020603050405020304" pitchFamily="18" charset="0"/>
                <a:cs typeface="Times" panose="02020603050405020304" pitchFamily="18" charset="0"/>
              </a:rPr>
              <a:t>Thank you!</a:t>
            </a:r>
          </a:p>
        </p:txBody>
      </p:sp>
      <p:pic>
        <p:nvPicPr>
          <p:cNvPr id="7170" name="Picture 2" descr="Image result for History San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051" y="2362200"/>
            <a:ext cx="8239897" cy="298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147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25908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76200" y="457200"/>
            <a:ext cx="2514600" cy="58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b="1"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946133" y="3851517"/>
            <a:ext cx="5715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Archives are Messy</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933700" y="4748453"/>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b="1" dirty="0">
                <a:solidFill>
                  <a:srgbClr val="472400"/>
                </a:solidFill>
                <a:latin typeface="Times" pitchFamily="1" charset="0"/>
              </a:rPr>
              <a:t>Libraries, archives </a:t>
            </a:r>
            <a:r>
              <a:rPr lang="EN-US" altLang="en-US" sz="1400" dirty="0">
                <a:solidFill>
                  <a:srgbClr val="472400"/>
                </a:solidFill>
                <a:latin typeface="Times" pitchFamily="1" charset="0"/>
              </a:rPr>
              <a:t>and</a:t>
            </a:r>
            <a:r>
              <a:rPr lang="EN-US" altLang="en-US" sz="1400" b="1" dirty="0">
                <a:solidFill>
                  <a:srgbClr val="472400"/>
                </a:solidFill>
                <a:latin typeface="Times" pitchFamily="1" charset="0"/>
              </a:rPr>
              <a:t> museums </a:t>
            </a:r>
            <a:r>
              <a:rPr lang="EN-US" altLang="en-US" sz="1400" dirty="0">
                <a:solidFill>
                  <a:srgbClr val="472400"/>
                </a:solidFill>
                <a:latin typeface="Times" pitchFamily="1" charset="0"/>
              </a:rPr>
              <a:t>have a lot in common, but they approach their collections in very different ways. </a:t>
            </a:r>
            <a:r>
              <a:rPr lang="EN-US" altLang="en-US" sz="1400" b="1" dirty="0">
                <a:solidFill>
                  <a:srgbClr val="472400"/>
                </a:solidFill>
                <a:latin typeface="Times" pitchFamily="1" charset="0"/>
              </a:rPr>
              <a:t>Archives</a:t>
            </a:r>
            <a:r>
              <a:rPr lang="EN-US" altLang="en-US" sz="1400" dirty="0">
                <a:solidFill>
                  <a:srgbClr val="472400"/>
                </a:solidFill>
                <a:latin typeface="Times" pitchFamily="1" charset="0"/>
              </a:rPr>
              <a:t> get overwhelmed by volume quickly, and have evolved to usually </a:t>
            </a:r>
            <a:r>
              <a:rPr lang="EN-US" altLang="en-US" sz="1400" b="1" dirty="0">
                <a:solidFill>
                  <a:srgbClr val="472400"/>
                </a:solidFill>
                <a:latin typeface="Times" pitchFamily="1" charset="0"/>
              </a:rPr>
              <a:t>treat the materials in their care in groups</a:t>
            </a:r>
            <a:r>
              <a:rPr lang="EN-US" altLang="en-US" sz="1400" dirty="0">
                <a:solidFill>
                  <a:srgbClr val="472400"/>
                </a:solidFill>
                <a:latin typeface="Times" pitchFamily="1" charset="0"/>
              </a:rPr>
              <a:t>, rather than as individual objects. Archival standards for description are much newer than those for libraries, so they are </a:t>
            </a:r>
            <a:r>
              <a:rPr lang="EN-US" altLang="en-US" sz="1400" b="1" dirty="0">
                <a:solidFill>
                  <a:srgbClr val="472400"/>
                </a:solidFill>
                <a:latin typeface="Times" pitchFamily="1" charset="0"/>
              </a:rPr>
              <a:t>still evolving </a:t>
            </a:r>
            <a:r>
              <a:rPr lang="EN-US" altLang="en-US" sz="1400" dirty="0">
                <a:solidFill>
                  <a:srgbClr val="472400"/>
                </a:solidFill>
                <a:latin typeface="Times" pitchFamily="1" charset="0"/>
              </a:rPr>
              <a:t>and only recently established.</a:t>
            </a:r>
          </a:p>
        </p:txBody>
      </p:sp>
      <p:sp>
        <p:nvSpPr>
          <p:cNvPr id="2" name="Rectangle 1"/>
          <p:cNvSpPr/>
          <p:nvPr/>
        </p:nvSpPr>
        <p:spPr>
          <a:xfrm>
            <a:off x="3429000" y="1219200"/>
            <a:ext cx="4876800" cy="2286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9" descr="book.jpg"/>
          <p:cNvPicPr>
            <a:picLocks noChangeAspect="1"/>
          </p:cNvPicPr>
          <p:nvPr/>
        </p:nvPicPr>
        <p:blipFill>
          <a:blip r:embed="rId4" cstate="print"/>
          <a:stretch>
            <a:fillRect/>
          </a:stretch>
        </p:blipFill>
        <p:spPr>
          <a:xfrm>
            <a:off x="4773857" y="1524000"/>
            <a:ext cx="2059552" cy="1713548"/>
          </a:xfrm>
          <a:prstGeom prst="rect">
            <a:avLst/>
          </a:prstGeom>
        </p:spPr>
      </p:pic>
      <p:pic>
        <p:nvPicPr>
          <p:cNvPr id="8" name="Content Placeholder 7" descr="PaperPileBefore.jpg"/>
          <p:cNvPicPr>
            <a:picLocks noChangeAspect="1"/>
          </p:cNvPicPr>
          <p:nvPr/>
        </p:nvPicPr>
        <p:blipFill>
          <a:blip r:embed="rId5" cstate="print"/>
          <a:srcRect l="1961" t="21165"/>
          <a:stretch>
            <a:fillRect/>
          </a:stretch>
        </p:blipFill>
        <p:spPr>
          <a:xfrm>
            <a:off x="3733800" y="1524000"/>
            <a:ext cx="4267200" cy="1749979"/>
          </a:xfrm>
          <a:prstGeom prst="rect">
            <a:avLst/>
          </a:prstGeom>
        </p:spPr>
      </p:pic>
    </p:spTree>
    <p:extLst>
      <p:ext uri="{BB962C8B-B14F-4D97-AF65-F5344CB8AC3E}">
        <p14:creationId xmlns:p14="http://schemas.microsoft.com/office/powerpoint/2010/main" val="16381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6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p:bldP spid="20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173" name="Text Box 5"/>
          <p:cNvSpPr txBox="1">
            <a:spLocks noChangeArrowheads="1"/>
          </p:cNvSpPr>
          <p:nvPr/>
        </p:nvSpPr>
        <p:spPr bwMode="auto">
          <a:xfrm>
            <a:off x="1524000" y="-15875"/>
            <a:ext cx="60198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000" b="1" dirty="0">
                <a:solidFill>
                  <a:srgbClr val="472400"/>
                </a:solidFill>
                <a:latin typeface="Times" pitchFamily="1" charset="0"/>
              </a:rPr>
              <a:t>Libraries vs Archives vs Museums</a:t>
            </a:r>
            <a:endParaRPr lang="en-US" altLang="en-US" sz="3200" b="1" dirty="0">
              <a:solidFill>
                <a:srgbClr val="472400"/>
              </a:solidFill>
              <a:latin typeface="Times" pitchFamily="1" charset="0"/>
            </a:endParaRPr>
          </a:p>
        </p:txBody>
      </p:sp>
      <p:sp>
        <p:nvSpPr>
          <p:cNvPr id="7174" name="Text Box 6"/>
          <p:cNvSpPr txBox="1">
            <a:spLocks noChangeArrowheads="1"/>
          </p:cNvSpPr>
          <p:nvPr/>
        </p:nvSpPr>
        <p:spPr bwMode="auto">
          <a:xfrm>
            <a:off x="381000" y="1344067"/>
            <a:ext cx="2743200" cy="487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marL="171450" indent="-1714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Secondary Sources</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171450" indent="-1714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Cataloging at the item level</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171450" indent="-1714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Weeding decisions can be reversed</a:t>
            </a:r>
          </a:p>
          <a:p>
            <a:pPr marL="171450" indent="-171450">
              <a:spcBef>
                <a:spcPct val="50000"/>
              </a:spcBef>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Items are described and classified according to pre-existing national/ international classification schemes and the judgment of catalogers and metadata specialists</a:t>
            </a:r>
            <a:r>
              <a:rPr lang="en-US" sz="1400" dirty="0">
                <a:latin typeface="Times" panose="02020603050405020304" pitchFamily="18" charset="0"/>
                <a:cs typeface="Times" panose="02020603050405020304" pitchFamily="18" charset="0"/>
              </a:rPr>
              <a:t/>
            </a:r>
            <a:br>
              <a:rPr lang="en-US" sz="1400" dirty="0">
                <a:latin typeface="Times" panose="02020603050405020304" pitchFamily="18" charset="0"/>
                <a:cs typeface="Times" panose="02020603050405020304" pitchFamily="18" charset="0"/>
              </a:rPr>
            </a:br>
            <a:endParaRPr lang="en-US" sz="1400" dirty="0">
              <a:latin typeface="Times" panose="02020603050405020304" pitchFamily="18" charset="0"/>
              <a:cs typeface="Times" panose="02020603050405020304" pitchFamily="18" charset="0"/>
            </a:endParaRPr>
          </a:p>
          <a:p>
            <a:pPr marL="171450" indent="-171450">
              <a:spcBef>
                <a:spcPct val="50000"/>
              </a:spcBef>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Description standards are well established</a:t>
            </a:r>
          </a:p>
          <a:p>
            <a:pPr marL="171450" indent="-171450">
              <a:spcBef>
                <a:spcPct val="50000"/>
              </a:spcBef>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Acquisition dependent on budget to build print collections</a:t>
            </a:r>
          </a:p>
          <a:p>
            <a:pPr marL="171450" indent="-171450">
              <a:spcBef>
                <a:spcPct val="50000"/>
              </a:spcBef>
              <a:buFont typeface="Arial" panose="020B0604020202020204" pitchFamily="34" charset="0"/>
              <a:buChar char="•"/>
            </a:pPr>
            <a:endParaRPr lang="en-US" altLang="en-US" sz="1400" dirty="0">
              <a:solidFill>
                <a:srgbClr val="472400"/>
              </a:solidFill>
              <a:latin typeface="Times" panose="02020603050405020304" pitchFamily="18" charset="0"/>
              <a:cs typeface="Times" panose="02020603050405020304" pitchFamily="18" charset="0"/>
            </a:endParaRPr>
          </a:p>
          <a:p>
            <a:pPr marL="171450" indent="-171450">
              <a:spcBef>
                <a:spcPct val="50000"/>
              </a:spcBef>
              <a:buFont typeface="Arial" panose="020B0604020202020204" pitchFamily="34" charset="0"/>
              <a:buChar char="•"/>
            </a:pPr>
            <a:endParaRPr lang="en-US" altLang="en-US" sz="1100" dirty="0">
              <a:solidFill>
                <a:srgbClr val="472400"/>
              </a:solidFill>
              <a:latin typeface="Times" panose="02020603050405020304" pitchFamily="18" charset="0"/>
              <a:cs typeface="Times" panose="02020603050405020304" pitchFamily="18" charset="0"/>
            </a:endParaRPr>
          </a:p>
        </p:txBody>
      </p:sp>
      <p:sp>
        <p:nvSpPr>
          <p:cNvPr id="7175" name="Text Box 7"/>
          <p:cNvSpPr txBox="1">
            <a:spLocks noChangeArrowheads="1"/>
          </p:cNvSpPr>
          <p:nvPr/>
        </p:nvSpPr>
        <p:spPr bwMode="auto">
          <a:xfrm>
            <a:off x="381000" y="846204"/>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Libraries</a:t>
            </a:r>
            <a:endParaRPr lang="en-US" altLang="en-US" sz="3200" b="1" dirty="0">
              <a:solidFill>
                <a:srgbClr val="472400"/>
              </a:solidFill>
              <a:latin typeface="Times" pitchFamily="1" charset="0"/>
            </a:endParaRPr>
          </a:p>
        </p:txBody>
      </p:sp>
      <p:sp>
        <p:nvSpPr>
          <p:cNvPr id="10" name="Text Box 7"/>
          <p:cNvSpPr txBox="1">
            <a:spLocks noChangeArrowheads="1"/>
          </p:cNvSpPr>
          <p:nvPr/>
        </p:nvSpPr>
        <p:spPr bwMode="auto">
          <a:xfrm>
            <a:off x="2933700" y="866745"/>
            <a:ext cx="3200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Archives</a:t>
            </a:r>
          </a:p>
        </p:txBody>
      </p:sp>
      <p:sp>
        <p:nvSpPr>
          <p:cNvPr id="9" name="Text Box 7"/>
          <p:cNvSpPr txBox="1">
            <a:spLocks noChangeArrowheads="1"/>
          </p:cNvSpPr>
          <p:nvPr/>
        </p:nvSpPr>
        <p:spPr bwMode="auto">
          <a:xfrm>
            <a:off x="5638800" y="866745"/>
            <a:ext cx="3200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Museums</a:t>
            </a:r>
          </a:p>
        </p:txBody>
      </p:sp>
      <p:sp>
        <p:nvSpPr>
          <p:cNvPr id="13" name="Text Box 6"/>
          <p:cNvSpPr txBox="1">
            <a:spLocks noChangeArrowheads="1"/>
          </p:cNvSpPr>
          <p:nvPr/>
        </p:nvSpPr>
        <p:spPr bwMode="auto">
          <a:xfrm>
            <a:off x="3276600" y="1344067"/>
            <a:ext cx="2743200" cy="450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Primary Sources</a:t>
            </a:r>
            <a:r>
              <a:rPr lang="en-US" sz="1400" dirty="0">
                <a:latin typeface="Times" panose="02020603050405020304" pitchFamily="18" charset="0"/>
                <a:cs typeface="Times" panose="02020603050405020304" pitchFamily="18" charset="0"/>
              </a:rPr>
              <a:t/>
            </a:r>
            <a:br>
              <a:rPr lang="en-US" sz="1400" dirty="0">
                <a:latin typeface="Times" panose="02020603050405020304" pitchFamily="18" charset="0"/>
                <a:cs typeface="Times" panose="02020603050405020304" pitchFamily="18" charset="0"/>
              </a:rPr>
            </a:br>
            <a:endParaRPr lang="en-US" sz="1400" dirty="0">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Cataloging/Description in aggregate</a:t>
            </a:r>
          </a:p>
          <a:p>
            <a:pPr marL="285750" indent="-2857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Weeding decisions are typically irreversible</a:t>
            </a:r>
          </a:p>
          <a:p>
            <a:pPr marL="285750" indent="-2857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Materials are arranged and described according to provenance, hierarchy, material type, original order and the judgement of the processing archivists and metadata specialists.</a:t>
            </a:r>
          </a:p>
          <a:p>
            <a:pPr marL="285750" indent="-2857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Description standards are for Finding Aids are fairly new.</a:t>
            </a:r>
          </a:p>
          <a:p>
            <a:pPr marL="285750" indent="-285750">
              <a:spcBef>
                <a:spcPct val="50000"/>
              </a:spcBef>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Acquisition dependent on donor base, or institutional transfers.</a:t>
            </a:r>
            <a:endParaRPr lang="EN-US" altLang="en-US" sz="1100" dirty="0">
              <a:solidFill>
                <a:srgbClr val="472400"/>
              </a:solidFill>
              <a:latin typeface="Times" panose="02020603050405020304" pitchFamily="18" charset="0"/>
              <a:cs typeface="Times" panose="02020603050405020304" pitchFamily="18" charset="0"/>
            </a:endParaRPr>
          </a:p>
        </p:txBody>
      </p:sp>
      <p:sp>
        <p:nvSpPr>
          <p:cNvPr id="14" name="Text Box 6"/>
          <p:cNvSpPr txBox="1">
            <a:spLocks noChangeArrowheads="1"/>
          </p:cNvSpPr>
          <p:nvPr/>
        </p:nvSpPr>
        <p:spPr bwMode="auto">
          <a:xfrm>
            <a:off x="6096000" y="1344067"/>
            <a:ext cx="2743200" cy="519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Artifacts or material culture objects.</a:t>
            </a:r>
          </a:p>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Cataloging at the item level</a:t>
            </a:r>
            <a:r>
              <a:rPr lang="en-US" sz="1400" dirty="0">
                <a:latin typeface="Times" panose="02020603050405020304" pitchFamily="18" charset="0"/>
                <a:cs typeface="Times" panose="02020603050405020304" pitchFamily="18" charset="0"/>
              </a:rPr>
              <a:t/>
            </a:r>
            <a:br>
              <a:rPr lang="en-US" sz="1400" dirty="0">
                <a:latin typeface="Times" panose="02020603050405020304" pitchFamily="18" charset="0"/>
                <a:cs typeface="Times" panose="02020603050405020304" pitchFamily="18" charset="0"/>
              </a:rPr>
            </a:br>
            <a:endParaRPr lang="en-US" sz="1400" dirty="0">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Weeding decisions are typically irreversible</a:t>
            </a:r>
          </a:p>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Items are described according to institutional-specific standards, and can vary greatly from one type of institution to another.</a:t>
            </a:r>
            <a:r>
              <a:rPr lang="en-US" sz="1400" dirty="0">
                <a:latin typeface="Times" panose="02020603050405020304" pitchFamily="18" charset="0"/>
                <a:cs typeface="Times" panose="02020603050405020304" pitchFamily="18" charset="0"/>
              </a:rPr>
              <a:t/>
            </a:r>
            <a:br>
              <a:rPr lang="en-US" sz="1400" dirty="0">
                <a:latin typeface="Times" panose="02020603050405020304" pitchFamily="18" charset="0"/>
                <a:cs typeface="Times" panose="02020603050405020304" pitchFamily="18" charset="0"/>
              </a:rPr>
            </a:br>
            <a:r>
              <a:rPr lang="en-US" sz="1400" dirty="0">
                <a:latin typeface="Times" panose="02020603050405020304" pitchFamily="18" charset="0"/>
                <a:cs typeface="Times" panose="02020603050405020304" pitchFamily="18" charset="0"/>
              </a:rPr>
              <a:t/>
            </a:r>
            <a:br>
              <a:rPr lang="en-US" sz="1400" dirty="0">
                <a:latin typeface="Times" panose="02020603050405020304" pitchFamily="18" charset="0"/>
                <a:cs typeface="Times" panose="02020603050405020304" pitchFamily="18" charset="0"/>
              </a:rPr>
            </a:br>
            <a:endParaRPr lang="en-US" sz="1400" dirty="0">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Description standards are fairly new (Nomenclature, Getty)</a:t>
            </a:r>
          </a:p>
          <a:p>
            <a:pPr marL="285750" indent="-285750">
              <a:spcBef>
                <a:spcPct val="50000"/>
              </a:spcBef>
              <a:buFont typeface="Arial" panose="020B0604020202020204" pitchFamily="34" charset="0"/>
              <a:buChar char="•"/>
            </a:pPr>
            <a:r>
              <a:rPr lang="EN-US" sz="1400" dirty="0">
                <a:solidFill>
                  <a:srgbClr val="472400"/>
                </a:solidFill>
                <a:latin typeface="Times" panose="02020603050405020304" pitchFamily="18" charset="0"/>
                <a:cs typeface="Times" panose="02020603050405020304" pitchFamily="18" charset="0"/>
              </a:rPr>
              <a:t>Acquisition dependent on donor base or purchase.</a:t>
            </a:r>
          </a:p>
          <a:p>
            <a:pPr marL="285750" indent="-285750">
              <a:spcBef>
                <a:spcPct val="50000"/>
              </a:spcBef>
              <a:buFont typeface="Arial" panose="020B0604020202020204" pitchFamily="34" charset="0"/>
              <a:buChar char="•"/>
            </a:pPr>
            <a:endParaRPr lang="en-US" sz="1400" dirty="0">
              <a:solidFill>
                <a:srgbClr val="472400"/>
              </a:solidFill>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endParaRPr lang="en-US" sz="1400" dirty="0">
              <a:solidFill>
                <a:srgbClr val="472400"/>
              </a:solidFill>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endParaRPr lang="en-US" altLang="en-US" sz="1100" dirty="0">
              <a:solidFill>
                <a:srgbClr val="4724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9361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173"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Terminology – Records vs Manuscripts</a:t>
            </a:r>
            <a:endParaRPr lang="en-US" altLang="en-US" sz="3200" b="1" dirty="0">
              <a:solidFill>
                <a:srgbClr val="472400"/>
              </a:solidFill>
              <a:latin typeface="Times" pitchFamily="1" charset="0"/>
            </a:endParaRPr>
          </a:p>
        </p:txBody>
      </p:sp>
      <p:sp>
        <p:nvSpPr>
          <p:cNvPr id="7174" name="Text Box 6"/>
          <p:cNvSpPr txBox="1">
            <a:spLocks noChangeArrowheads="1"/>
          </p:cNvSpPr>
          <p:nvPr/>
        </p:nvSpPr>
        <p:spPr bwMode="auto">
          <a:xfrm>
            <a:off x="381000" y="1344067"/>
            <a:ext cx="3124200" cy="446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marL="285750" indent="-285750">
              <a:lnSpc>
                <a:spcPct val="80000"/>
              </a:lnSpc>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Traditionally typed, reproduced or otherwise created in a business environment</a:t>
            </a:r>
          </a:p>
          <a:p>
            <a:pPr marL="285750" indent="-285750">
              <a:lnSpc>
                <a:spcPct val="80000"/>
              </a:lnSpc>
              <a:buFont typeface="Arial" panose="020B0604020202020204" pitchFamily="34" charset="0"/>
              <a:buChar char="•"/>
            </a:pPr>
            <a:endParaRPr lang="en-US" altLang="en-US" sz="1400" dirty="0">
              <a:solidFill>
                <a:srgbClr val="472400"/>
              </a:solidFill>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Materials created by an institution, corporation, organization or government agency (e.g., University of Northern Colorado, Boeing, USDA, Rocky Mountain Farmers Union)</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solidFill>
                  <a:srgbClr val="472400"/>
                </a:solidFill>
                <a:latin typeface="Times" panose="02020603050405020304" pitchFamily="18" charset="0"/>
                <a:cs typeface="Times" panose="02020603050405020304" pitchFamily="18" charset="0"/>
              </a:rPr>
              <a:t>  </a:t>
            </a:r>
          </a:p>
          <a:p>
            <a:pPr marL="285750" indent="-285750">
              <a:lnSpc>
                <a:spcPct val="80000"/>
              </a:lnSpc>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Traditional title of oversight position: “Archivist”</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solidFill>
                  <a:srgbClr val="472400"/>
                </a:solidFill>
                <a:latin typeface="Times" panose="02020603050405020304" pitchFamily="18" charset="0"/>
                <a:cs typeface="Times" panose="02020603050405020304" pitchFamily="18" charset="0"/>
              </a:rPr>
              <a:t> </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Traditionally housed in Archives</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72400"/>
                </a:solidFill>
                <a:latin typeface="Times" panose="02020603050405020304" pitchFamily="18" charset="0"/>
                <a:cs typeface="Times" panose="02020603050405020304" pitchFamily="18" charset="0"/>
              </a:rPr>
              <a:t>Collections reflect the needs and operations of the creating organization.  Part of preserving the “Institutional Memory” of the organization</a:t>
            </a:r>
          </a:p>
          <a:p>
            <a:pPr marL="171450" indent="-171450">
              <a:spcBef>
                <a:spcPct val="50000"/>
              </a:spcBef>
              <a:buFont typeface="Arial" panose="020B0604020202020204" pitchFamily="34" charset="0"/>
              <a:buChar char="•"/>
            </a:pPr>
            <a:endParaRPr lang="en-US" altLang="en-US" sz="1400" dirty="0">
              <a:solidFill>
                <a:srgbClr val="472400"/>
              </a:solidFill>
              <a:latin typeface="Times" panose="02020603050405020304" pitchFamily="18" charset="0"/>
              <a:cs typeface="Times" panose="02020603050405020304" pitchFamily="18" charset="0"/>
            </a:endParaRPr>
          </a:p>
          <a:p>
            <a:pPr marL="171450" indent="-171450">
              <a:spcBef>
                <a:spcPct val="50000"/>
              </a:spcBef>
              <a:buFont typeface="Arial" panose="020B0604020202020204" pitchFamily="34" charset="0"/>
              <a:buChar char="•"/>
            </a:pPr>
            <a:endParaRPr lang="en-US" altLang="en-US" sz="1100" dirty="0">
              <a:solidFill>
                <a:srgbClr val="472400"/>
              </a:solidFill>
              <a:latin typeface="Times" panose="02020603050405020304" pitchFamily="18" charset="0"/>
              <a:cs typeface="Times" panose="02020603050405020304" pitchFamily="18" charset="0"/>
            </a:endParaRPr>
          </a:p>
        </p:txBody>
      </p:sp>
      <p:sp>
        <p:nvSpPr>
          <p:cNvPr id="7175" name="Text Box 7"/>
          <p:cNvSpPr txBox="1">
            <a:spLocks noChangeArrowheads="1"/>
          </p:cNvSpPr>
          <p:nvPr/>
        </p:nvSpPr>
        <p:spPr bwMode="auto">
          <a:xfrm>
            <a:off x="381000" y="846204"/>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Records*</a:t>
            </a:r>
            <a:endParaRPr lang="en-US" altLang="en-US" sz="3200" b="1" dirty="0">
              <a:solidFill>
                <a:srgbClr val="472400"/>
              </a:solidFill>
              <a:latin typeface="Times" pitchFamily="1" charset="0"/>
            </a:endParaRPr>
          </a:p>
        </p:txBody>
      </p:sp>
      <p:sp>
        <p:nvSpPr>
          <p:cNvPr id="9" name="Text Box 7"/>
          <p:cNvSpPr txBox="1">
            <a:spLocks noChangeArrowheads="1"/>
          </p:cNvSpPr>
          <p:nvPr/>
        </p:nvSpPr>
        <p:spPr bwMode="auto">
          <a:xfrm>
            <a:off x="5617464" y="846204"/>
            <a:ext cx="32004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000" b="1" dirty="0">
                <a:solidFill>
                  <a:srgbClr val="472400"/>
                </a:solidFill>
                <a:latin typeface="Times" pitchFamily="1" charset="0"/>
              </a:rPr>
              <a:t>Manuscripts*</a:t>
            </a:r>
          </a:p>
        </p:txBody>
      </p:sp>
      <p:sp>
        <p:nvSpPr>
          <p:cNvPr id="14" name="Text Box 6"/>
          <p:cNvSpPr txBox="1">
            <a:spLocks noChangeArrowheads="1"/>
          </p:cNvSpPr>
          <p:nvPr/>
        </p:nvSpPr>
        <p:spPr bwMode="auto">
          <a:xfrm>
            <a:off x="5638800" y="1344067"/>
            <a:ext cx="3200400" cy="4612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nchor="t">
            <a:spAutoFit/>
          </a:bodyPr>
          <a:lstStyle/>
          <a:p>
            <a:pPr marL="285750" indent="-285750">
              <a:lnSpc>
                <a:spcPct val="80000"/>
              </a:lnSpc>
              <a:buFont typeface="Arial" panose="020B0604020202020204" pitchFamily="34" charset="0"/>
              <a:buChar char="•"/>
            </a:pPr>
            <a:r>
              <a:rPr lang="EN-US" altLang="en-US" sz="1400" dirty="0">
                <a:solidFill>
                  <a:srgbClr val="4A1A1A"/>
                </a:solidFill>
                <a:latin typeface="Times" panose="02020603050405020304" pitchFamily="18" charset="0"/>
                <a:cs typeface="Times" panose="02020603050405020304" pitchFamily="18" charset="0"/>
              </a:rPr>
              <a:t>Traditionally handwritten, unique materials such as letters, original writings or photographs</a:t>
            </a:r>
          </a:p>
          <a:p>
            <a:pPr marL="285750" indent="-285750">
              <a:lnSpc>
                <a:spcPct val="80000"/>
              </a:lnSpc>
              <a:buFont typeface="Arial" panose="020B0604020202020204" pitchFamily="34" charset="0"/>
              <a:buChar char="•"/>
            </a:pPr>
            <a:endParaRPr lang="en-US" altLang="en-US" sz="1400" dirty="0">
              <a:solidFill>
                <a:srgbClr val="4A1A1A"/>
              </a:solidFill>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A1A1A"/>
                </a:solidFill>
                <a:latin typeface="Times" panose="02020603050405020304" pitchFamily="18" charset="0"/>
                <a:cs typeface="Times" panose="02020603050405020304" pitchFamily="18" charset="0"/>
              </a:rPr>
              <a:t>The papers and collateral materials of an individual or family (e.g., James Joyce, James Madison)</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A1A1A"/>
                </a:solidFill>
                <a:latin typeface="Times" panose="02020603050405020304" pitchFamily="18" charset="0"/>
                <a:cs typeface="Times" panose="02020603050405020304" pitchFamily="18" charset="0"/>
              </a:rPr>
              <a:t>Traditional title of oversight position: “Manuscript Curator”</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A1A1A"/>
                </a:solidFill>
                <a:latin typeface="Times" panose="02020603050405020304" pitchFamily="18" charset="0"/>
                <a:cs typeface="Times" panose="02020603050405020304" pitchFamily="18" charset="0"/>
              </a:rPr>
              <a:t>Traditionally housed in Repositories or Special Collections Departments</a:t>
            </a:r>
            <a:r>
              <a:rPr lang="en-US" altLang="en-US" sz="1400" dirty="0">
                <a:latin typeface="Times" panose="02020603050405020304" pitchFamily="18" charset="0"/>
                <a:cs typeface="Times" panose="02020603050405020304" pitchFamily="18" charset="0"/>
              </a:rPr>
              <a:t/>
            </a:r>
            <a:br>
              <a:rPr lang="en-US" altLang="en-US" sz="1400" dirty="0">
                <a:latin typeface="Times" panose="02020603050405020304" pitchFamily="18" charset="0"/>
                <a:cs typeface="Times" panose="02020603050405020304" pitchFamily="18" charset="0"/>
              </a:rPr>
            </a:br>
            <a:endParaRPr lang="en-US" altLang="en-US" sz="1400" dirty="0">
              <a:latin typeface="Times" panose="02020603050405020304" pitchFamily="18" charset="0"/>
              <a:cs typeface="Times" panose="02020603050405020304" pitchFamily="18" charset="0"/>
            </a:endParaRPr>
          </a:p>
          <a:p>
            <a:pPr marL="285750" indent="-285750">
              <a:lnSpc>
                <a:spcPct val="80000"/>
              </a:lnSpc>
              <a:buFont typeface="Arial" panose="020B0604020202020204" pitchFamily="34" charset="0"/>
              <a:buChar char="•"/>
            </a:pPr>
            <a:r>
              <a:rPr lang="EN-US" altLang="en-US" sz="1400" dirty="0">
                <a:solidFill>
                  <a:srgbClr val="4A1A1A"/>
                </a:solidFill>
                <a:latin typeface="Times" panose="02020603050405020304" pitchFamily="18" charset="0"/>
                <a:cs typeface="Times" panose="02020603050405020304" pitchFamily="18" charset="0"/>
              </a:rPr>
              <a:t>Collections reflect the collection policies, topical area interests, or research interests of the repository.  </a:t>
            </a:r>
          </a:p>
          <a:p>
            <a:pPr marL="285750" indent="-285750">
              <a:spcBef>
                <a:spcPct val="50000"/>
              </a:spcBef>
              <a:buFont typeface="Arial" panose="020B0604020202020204" pitchFamily="34" charset="0"/>
              <a:buChar char="•"/>
            </a:pPr>
            <a:endParaRPr lang="en-US" sz="1400" dirty="0">
              <a:solidFill>
                <a:srgbClr val="472400"/>
              </a:solidFill>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endParaRPr lang="en-US" sz="1400" dirty="0">
              <a:solidFill>
                <a:srgbClr val="472400"/>
              </a:solidFill>
              <a:latin typeface="Times" panose="02020603050405020304" pitchFamily="18" charset="0"/>
              <a:cs typeface="Times" panose="02020603050405020304" pitchFamily="18" charset="0"/>
            </a:endParaRPr>
          </a:p>
          <a:p>
            <a:pPr marL="285750" indent="-285750">
              <a:spcBef>
                <a:spcPct val="50000"/>
              </a:spcBef>
              <a:buFont typeface="Arial" panose="020B0604020202020204" pitchFamily="34" charset="0"/>
              <a:buChar char="•"/>
            </a:pPr>
            <a:endParaRPr lang="en-US" altLang="en-US" sz="1100" dirty="0">
              <a:solidFill>
                <a:srgbClr val="472400"/>
              </a:solidFill>
              <a:latin typeface="Times" panose="02020603050405020304" pitchFamily="18" charset="0"/>
              <a:cs typeface="Times" panose="02020603050405020304" pitchFamily="18" charset="0"/>
            </a:endParaRPr>
          </a:p>
        </p:txBody>
      </p:sp>
      <p:sp>
        <p:nvSpPr>
          <p:cNvPr id="11" name="TextBox 10"/>
          <p:cNvSpPr txBox="1"/>
          <p:nvPr/>
        </p:nvSpPr>
        <p:spPr>
          <a:xfrm>
            <a:off x="609600" y="5562600"/>
            <a:ext cx="7735887" cy="954107"/>
          </a:xfrm>
          <a:prstGeom prst="rect">
            <a:avLst/>
          </a:prstGeom>
          <a:noFill/>
        </p:spPr>
        <p:txBody>
          <a:bodyPr wrap="square" rtlCol="0" anchor="t">
            <a:spAutoFit/>
          </a:bodyPr>
          <a:lstStyle/>
          <a:p>
            <a:r>
              <a:rPr lang="EN-US" sz="1400" b="1" dirty="0">
                <a:solidFill>
                  <a:srgbClr val="472400"/>
                </a:solidFill>
                <a:latin typeface="Times" panose="02020603050405020304" pitchFamily="18" charset="0"/>
                <a:cs typeface="Times" panose="02020603050405020304" pitchFamily="18" charset="0"/>
              </a:rPr>
              <a:t>*The lines of these traditional distinctions are now often blurred.  For example University archival departments often contain university records, records of other organizations and manuscript collections/papers of individuals, or a Public Library special collections department may collect the library’s history as well.</a:t>
            </a:r>
          </a:p>
        </p:txBody>
      </p:sp>
      <p:pic>
        <p:nvPicPr>
          <p:cNvPr id="4098" name="Picture 2" descr="Image result for Records and manuscrip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7264" y="3545323"/>
            <a:ext cx="2423376" cy="19410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Records and manuscrip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3552" y="940743"/>
            <a:ext cx="2054225" cy="264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545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908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Rectangle 8"/>
          <p:cNvSpPr/>
          <p:nvPr/>
        </p:nvSpPr>
        <p:spPr>
          <a:xfrm>
            <a:off x="3429000" y="10668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76200" y="457200"/>
            <a:ext cx="2514600" cy="58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b="1" dirty="0">
                <a:solidFill>
                  <a:srgbClr val="472400"/>
                </a:solidFill>
                <a:latin typeface="Times" pitchFamily="1" charset="0"/>
              </a:rPr>
              <a:t>• Mission and Vision – Collection Policies</a:t>
            </a:r>
          </a:p>
          <a:p>
            <a:pPr>
              <a:spcBef>
                <a:spcPct val="50000"/>
              </a:spcBef>
            </a:pPr>
            <a:r>
              <a:rPr lang="en-US" altLang="en-US" sz="1400"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895600" y="4072128"/>
            <a:ext cx="5715000"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Mission and Vision</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895600" y="4899406"/>
            <a:ext cx="58674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Know what you do.  Without a clear </a:t>
            </a:r>
            <a:r>
              <a:rPr lang="EN-US" altLang="EN-US" sz="1400" b="1" dirty="0">
                <a:solidFill>
                  <a:srgbClr val="472400"/>
                </a:solidFill>
                <a:latin typeface="Times" pitchFamily="1" charset="0"/>
              </a:rPr>
              <a:t>mission</a:t>
            </a:r>
            <a:r>
              <a:rPr lang="EN-US" altLang="EN-US" sz="1400" dirty="0">
                <a:solidFill>
                  <a:srgbClr val="472400"/>
                </a:solidFill>
                <a:latin typeface="Times" pitchFamily="1" charset="0"/>
              </a:rPr>
              <a:t>, your archives will quickly be overwhelmed.  Without a </a:t>
            </a:r>
            <a:r>
              <a:rPr lang="EN-US" altLang="EN-US" sz="1400" b="1" dirty="0">
                <a:solidFill>
                  <a:srgbClr val="472400"/>
                </a:solidFill>
                <a:latin typeface="Times" pitchFamily="1" charset="0"/>
              </a:rPr>
              <a:t>collection policy</a:t>
            </a:r>
            <a:r>
              <a:rPr lang="EN-US" altLang="EN-US" sz="1400" dirty="0">
                <a:solidFill>
                  <a:srgbClr val="472400"/>
                </a:solidFill>
                <a:latin typeface="Times" pitchFamily="1" charset="0"/>
              </a:rPr>
              <a:t>, you could end up as the attic for your community.  You should establish policies for what you discard too. (called </a:t>
            </a:r>
            <a:r>
              <a:rPr lang="EN-US" altLang="EN-US" sz="1400" b="1" dirty="0">
                <a:solidFill>
                  <a:srgbClr val="472400"/>
                </a:solidFill>
                <a:latin typeface="Times" pitchFamily="1" charset="0"/>
              </a:rPr>
              <a:t>deaccessioning</a:t>
            </a:r>
            <a:r>
              <a:rPr lang="EN-US" altLang="EN-US" sz="1400" dirty="0">
                <a:solidFill>
                  <a:srgbClr val="472400"/>
                </a:solidFill>
                <a:latin typeface="Times" pitchFamily="1" charset="0"/>
              </a:rPr>
              <a:t>)</a:t>
            </a:r>
            <a:endParaRPr lang="EN-US" altLang="EN-US" dirty="0"/>
          </a:p>
        </p:txBody>
      </p:sp>
      <p:pic>
        <p:nvPicPr>
          <p:cNvPr id="7" name="Picture 12" descr="http://www.mrbrown.com/.a/6a00d83451b52369e20148c73431ec970c-45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3716518" cy="2476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0800" y="408771"/>
            <a:ext cx="6248400" cy="5956995"/>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Rectangle 7"/>
          <p:cNvSpPr/>
          <p:nvPr/>
        </p:nvSpPr>
        <p:spPr>
          <a:xfrm>
            <a:off x="3429000" y="1066800"/>
            <a:ext cx="4800600" cy="281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5" name="Text Box 7"/>
          <p:cNvSpPr txBox="1">
            <a:spLocks noChangeArrowheads="1"/>
          </p:cNvSpPr>
          <p:nvPr/>
        </p:nvSpPr>
        <p:spPr bwMode="auto">
          <a:xfrm>
            <a:off x="76200" y="457200"/>
            <a:ext cx="2514600" cy="58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600" b="1" dirty="0">
                <a:solidFill>
                  <a:srgbClr val="472400"/>
                </a:solidFill>
                <a:latin typeface="Times" pitchFamily="1" charset="0"/>
              </a:rPr>
              <a:t>Archives</a:t>
            </a:r>
            <a:endParaRPr lang="en-US" altLang="en-US" sz="3200" b="1" dirty="0">
              <a:solidFill>
                <a:srgbClr val="472400"/>
              </a:solidFill>
              <a:latin typeface="Times" pitchFamily="1" charset="0"/>
            </a:endParaRPr>
          </a:p>
          <a:p>
            <a:pPr algn="ctr">
              <a:spcBef>
                <a:spcPct val="50000"/>
              </a:spcBef>
            </a:pPr>
            <a:r>
              <a:rPr lang="en-US" altLang="en-US" sz="1600" b="1" i="1" dirty="0">
                <a:solidFill>
                  <a:srgbClr val="472400"/>
                </a:solidFill>
                <a:latin typeface="Times" pitchFamily="1" charset="0"/>
              </a:rPr>
              <a:t>Principles and  Terminology</a:t>
            </a:r>
          </a:p>
          <a:p>
            <a:pPr algn="ctr">
              <a:spcBef>
                <a:spcPct val="50000"/>
              </a:spcBef>
            </a:pPr>
            <a:endParaRPr lang="en-US" altLang="en-US" sz="1800" b="1" i="1" dirty="0">
              <a:solidFill>
                <a:srgbClr val="472400"/>
              </a:solidFill>
              <a:latin typeface="Times" pitchFamily="1" charset="0"/>
            </a:endParaRPr>
          </a:p>
          <a:p>
            <a:pPr>
              <a:spcBef>
                <a:spcPct val="50000"/>
              </a:spcBef>
            </a:pPr>
            <a:r>
              <a:rPr lang="en-US" altLang="en-US" sz="1400" dirty="0">
                <a:solidFill>
                  <a:srgbClr val="472400"/>
                </a:solidFill>
                <a:latin typeface="Times" pitchFamily="1" charset="0"/>
              </a:rPr>
              <a:t>• Libraries vs Archives vs Museums</a:t>
            </a:r>
          </a:p>
          <a:p>
            <a:pPr>
              <a:spcBef>
                <a:spcPct val="50000"/>
              </a:spcBef>
            </a:pPr>
            <a:r>
              <a:rPr lang="en-US" altLang="en-US" sz="1400" dirty="0">
                <a:solidFill>
                  <a:srgbClr val="472400"/>
                </a:solidFill>
                <a:latin typeface="Times" pitchFamily="1" charset="0"/>
              </a:rPr>
              <a:t>• Mission and Vision – Collection Policies</a:t>
            </a:r>
          </a:p>
          <a:p>
            <a:pPr>
              <a:spcBef>
                <a:spcPct val="50000"/>
              </a:spcBef>
            </a:pPr>
            <a:r>
              <a:rPr lang="en-US" altLang="en-US" sz="1400" b="1" dirty="0">
                <a:solidFill>
                  <a:srgbClr val="472400"/>
                </a:solidFill>
                <a:latin typeface="Times" pitchFamily="1" charset="0"/>
              </a:rPr>
              <a:t>• Appraisal – Not the Antiques Roadshow Kind</a:t>
            </a:r>
          </a:p>
          <a:p>
            <a:pPr>
              <a:spcBef>
                <a:spcPct val="50000"/>
              </a:spcBef>
            </a:pPr>
            <a:r>
              <a:rPr lang="en-US" altLang="en-US" sz="1400" dirty="0">
                <a:solidFill>
                  <a:srgbClr val="472400"/>
                </a:solidFill>
                <a:latin typeface="Times" pitchFamily="1" charset="0"/>
              </a:rPr>
              <a:t>• Physical and Intellectual Control </a:t>
            </a:r>
          </a:p>
          <a:p>
            <a:pPr>
              <a:spcBef>
                <a:spcPct val="50000"/>
              </a:spcBef>
            </a:pPr>
            <a:r>
              <a:rPr lang="en-US" altLang="en-US" sz="1400" dirty="0">
                <a:solidFill>
                  <a:srgbClr val="472400"/>
                </a:solidFill>
                <a:latin typeface="Times" pitchFamily="1" charset="0"/>
              </a:rPr>
              <a:t>• Respect des </a:t>
            </a:r>
            <a:r>
              <a:rPr lang="en-US" altLang="en-US" sz="1400" dirty="0" err="1">
                <a:solidFill>
                  <a:srgbClr val="472400"/>
                </a:solidFill>
                <a:latin typeface="Times" pitchFamily="1" charset="0"/>
              </a:rPr>
              <a:t>Fonds</a:t>
            </a:r>
            <a:r>
              <a:rPr lang="en-US" altLang="en-US" sz="1400" dirty="0">
                <a:solidFill>
                  <a:srgbClr val="472400"/>
                </a:solidFill>
                <a:latin typeface="Times" pitchFamily="1" charset="0"/>
              </a:rPr>
              <a:t>, Provenance and Original Order</a:t>
            </a:r>
          </a:p>
          <a:p>
            <a:pPr>
              <a:spcBef>
                <a:spcPct val="50000"/>
              </a:spcBef>
            </a:pPr>
            <a:r>
              <a:rPr lang="en-US" altLang="en-US" sz="1400" dirty="0">
                <a:solidFill>
                  <a:srgbClr val="472400"/>
                </a:solidFill>
                <a:latin typeface="Times" pitchFamily="1" charset="0"/>
              </a:rPr>
              <a:t>• Arrangement and Description</a:t>
            </a:r>
          </a:p>
          <a:p>
            <a:pPr>
              <a:spcBef>
                <a:spcPct val="50000"/>
              </a:spcBef>
            </a:pPr>
            <a:r>
              <a:rPr lang="en-US" altLang="en-US" sz="1400" dirty="0">
                <a:solidFill>
                  <a:srgbClr val="472400"/>
                </a:solidFill>
                <a:latin typeface="Times" pitchFamily="1" charset="0"/>
              </a:rPr>
              <a:t>• Preservation</a:t>
            </a:r>
          </a:p>
          <a:p>
            <a:pPr>
              <a:spcBef>
                <a:spcPct val="50000"/>
              </a:spcBef>
            </a:pPr>
            <a:r>
              <a:rPr lang="en-US" altLang="en-US" sz="1400" dirty="0">
                <a:solidFill>
                  <a:srgbClr val="472400"/>
                </a:solidFill>
                <a:latin typeface="Times" pitchFamily="1" charset="0"/>
              </a:rPr>
              <a:t>• Reference and Outreach</a:t>
            </a:r>
          </a:p>
          <a:p>
            <a:pPr>
              <a:spcBef>
                <a:spcPct val="50000"/>
              </a:spcBef>
            </a:pPr>
            <a:r>
              <a:rPr lang="en-US" altLang="en-US" sz="1400" dirty="0">
                <a:solidFill>
                  <a:srgbClr val="472400"/>
                </a:solidFill>
                <a:latin typeface="Times" pitchFamily="1" charset="0"/>
              </a:rPr>
              <a:t>• Volunteer Management</a:t>
            </a:r>
          </a:p>
          <a:p>
            <a:pPr>
              <a:spcBef>
                <a:spcPct val="50000"/>
              </a:spcBef>
            </a:pPr>
            <a:r>
              <a:rPr lang="en-US" altLang="en-US" sz="1400" b="1" dirty="0">
                <a:solidFill>
                  <a:srgbClr val="472400"/>
                </a:solidFill>
                <a:latin typeface="Times" pitchFamily="1" charset="0"/>
              </a:rPr>
              <a:t>• </a:t>
            </a:r>
            <a:r>
              <a:rPr lang="en-US" altLang="en-US" sz="1400" dirty="0">
                <a:solidFill>
                  <a:srgbClr val="472400"/>
                </a:solidFill>
                <a:latin typeface="Times" pitchFamily="1" charset="0"/>
              </a:rPr>
              <a:t>Continuing Education</a:t>
            </a:r>
          </a:p>
        </p:txBody>
      </p:sp>
      <p:sp>
        <p:nvSpPr>
          <p:cNvPr id="2060" name="Text Box 12"/>
          <p:cNvSpPr txBox="1">
            <a:spLocks noChangeArrowheads="1"/>
          </p:cNvSpPr>
          <p:nvPr/>
        </p:nvSpPr>
        <p:spPr bwMode="auto">
          <a:xfrm>
            <a:off x="2895600" y="4038600"/>
            <a:ext cx="57150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600" b="1" dirty="0">
                <a:solidFill>
                  <a:srgbClr val="472400"/>
                </a:solidFill>
                <a:latin typeface="Times" pitchFamily="1" charset="0"/>
              </a:rPr>
              <a:t>Appraisal - Does it Fit?</a:t>
            </a:r>
            <a:endParaRPr lang="en-US" altLang="en-US" sz="3200" b="1" dirty="0">
              <a:solidFill>
                <a:srgbClr val="472400"/>
              </a:solidFill>
              <a:latin typeface="Times" pitchFamily="1" charset="0"/>
            </a:endParaRPr>
          </a:p>
        </p:txBody>
      </p:sp>
      <p:sp>
        <p:nvSpPr>
          <p:cNvPr id="2061" name="Text Box 13"/>
          <p:cNvSpPr txBox="1">
            <a:spLocks noChangeArrowheads="1"/>
          </p:cNvSpPr>
          <p:nvPr/>
        </p:nvSpPr>
        <p:spPr bwMode="auto">
          <a:xfrm>
            <a:off x="2929128" y="4832851"/>
            <a:ext cx="5867400"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spAutoFit/>
          </a:bodyPr>
          <a:lstStyle/>
          <a:p>
            <a:pPr>
              <a:spcBef>
                <a:spcPct val="50000"/>
              </a:spcBef>
            </a:pPr>
            <a:r>
              <a:rPr lang="EN-US" altLang="en-US" sz="1400" dirty="0">
                <a:solidFill>
                  <a:srgbClr val="472400"/>
                </a:solidFill>
                <a:latin typeface="Times" pitchFamily="1" charset="0"/>
              </a:rPr>
              <a:t>Unlike Antiques Roadshow, </a:t>
            </a:r>
            <a:r>
              <a:rPr lang="EN-US" altLang="en-US" sz="1400" b="1" dirty="0">
                <a:solidFill>
                  <a:srgbClr val="472400"/>
                </a:solidFill>
                <a:latin typeface="Times" pitchFamily="1" charset="0"/>
              </a:rPr>
              <a:t>Archivists</a:t>
            </a:r>
            <a:r>
              <a:rPr lang="EN-US" altLang="en-US" sz="1400" dirty="0">
                <a:solidFill>
                  <a:srgbClr val="472400"/>
                </a:solidFill>
                <a:latin typeface="Times" pitchFamily="1" charset="0"/>
              </a:rPr>
              <a:t> are not supposed to primarily think of the </a:t>
            </a:r>
            <a:r>
              <a:rPr lang="EN-US" altLang="en-US" sz="1400" b="1" dirty="0">
                <a:solidFill>
                  <a:srgbClr val="472400"/>
                </a:solidFill>
                <a:latin typeface="Times" pitchFamily="1" charset="0"/>
              </a:rPr>
              <a:t>monetary value</a:t>
            </a:r>
            <a:r>
              <a:rPr lang="EN-US" altLang="en-US" sz="1400" dirty="0">
                <a:solidFill>
                  <a:srgbClr val="472400"/>
                </a:solidFill>
                <a:latin typeface="Times" pitchFamily="1" charset="0"/>
              </a:rPr>
              <a:t> of items in their care.  Archives assess and acquire material that </a:t>
            </a:r>
            <a:r>
              <a:rPr lang="EN-US" altLang="en-US" sz="1400" b="1" dirty="0">
                <a:solidFill>
                  <a:srgbClr val="472400"/>
                </a:solidFill>
                <a:latin typeface="Times" pitchFamily="1" charset="0"/>
              </a:rPr>
              <a:t>fits</a:t>
            </a:r>
            <a:r>
              <a:rPr lang="EN-US" altLang="en-US" sz="1400" dirty="0">
                <a:solidFill>
                  <a:srgbClr val="472400"/>
                </a:solidFill>
                <a:latin typeface="Times" pitchFamily="1" charset="0"/>
              </a:rPr>
              <a:t> in with their collections, </a:t>
            </a:r>
            <a:r>
              <a:rPr lang="EN-US" altLang="en-US" sz="1400" b="1" dirty="0">
                <a:solidFill>
                  <a:srgbClr val="472400"/>
                </a:solidFill>
                <a:latin typeface="Times" pitchFamily="1" charset="0"/>
              </a:rPr>
              <a:t>answers</a:t>
            </a:r>
            <a:r>
              <a:rPr lang="EN-US" altLang="en-US" sz="1400" dirty="0">
                <a:solidFill>
                  <a:srgbClr val="472400"/>
                </a:solidFill>
                <a:latin typeface="Times" pitchFamily="1" charset="0"/>
              </a:rPr>
              <a:t> a question, </a:t>
            </a:r>
            <a:r>
              <a:rPr lang="EN-US" altLang="en-US" sz="1400" b="1" dirty="0">
                <a:solidFill>
                  <a:srgbClr val="472400"/>
                </a:solidFill>
                <a:latin typeface="Times" pitchFamily="1" charset="0"/>
              </a:rPr>
              <a:t>fills</a:t>
            </a:r>
            <a:r>
              <a:rPr lang="EN-US" altLang="en-US" sz="1400" dirty="0">
                <a:solidFill>
                  <a:srgbClr val="472400"/>
                </a:solidFill>
                <a:latin typeface="Times" pitchFamily="1" charset="0"/>
              </a:rPr>
              <a:t> a need or </a:t>
            </a:r>
            <a:r>
              <a:rPr lang="EN-US" altLang="en-US" sz="1400" b="1" dirty="0">
                <a:solidFill>
                  <a:srgbClr val="472400"/>
                </a:solidFill>
                <a:latin typeface="Times" pitchFamily="1" charset="0"/>
              </a:rPr>
              <a:t>applies</a:t>
            </a:r>
            <a:r>
              <a:rPr lang="EN-US" altLang="en-US" sz="1400" dirty="0">
                <a:solidFill>
                  <a:srgbClr val="472400"/>
                </a:solidFill>
                <a:latin typeface="Times" pitchFamily="1" charset="0"/>
              </a:rPr>
              <a:t> to their subject. Having a </a:t>
            </a:r>
            <a:r>
              <a:rPr lang="EN-US" altLang="en-US" sz="1400" b="1" dirty="0">
                <a:solidFill>
                  <a:srgbClr val="472400"/>
                </a:solidFill>
                <a:latin typeface="Times" pitchFamily="1" charset="0"/>
              </a:rPr>
              <a:t>collection policy</a:t>
            </a:r>
            <a:r>
              <a:rPr lang="EN-US" altLang="en-US" sz="1400" dirty="0">
                <a:solidFill>
                  <a:srgbClr val="472400"/>
                </a:solidFill>
                <a:latin typeface="Times" pitchFamily="1" charset="0"/>
              </a:rPr>
              <a:t> to guide you is critical, because sometimes, no matter how awesome to object or collection, you have to say no.</a:t>
            </a:r>
            <a:endParaRPr lang="EN-US" altLang="en-US" dirty="0"/>
          </a:p>
        </p:txBody>
      </p:sp>
      <p:pic>
        <p:nvPicPr>
          <p:cNvPr id="10242" name="Picture 2" descr="http://kpbs.media.clients.ellingtoncms.com/img/croppedphotos/2010/06/18/aroadshow-providence-ri2_t614.jpg?a3ca5463f16dc11451266bb717d38a6025dcea0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7426" y="1219200"/>
            <a:ext cx="3774974"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72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685800"/>
            <a:ext cx="8534400" cy="5836582"/>
          </a:xfrm>
          <a:prstGeom prst="rect">
            <a:avLst/>
          </a:prstGeom>
          <a:solidFill>
            <a:schemeClr val="accent4">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2" name="TextBox 1"/>
          <p:cNvSpPr txBox="1"/>
          <p:nvPr/>
        </p:nvSpPr>
        <p:spPr>
          <a:xfrm>
            <a:off x="457200" y="918041"/>
            <a:ext cx="8534400" cy="2246769"/>
          </a:xfrm>
          <a:prstGeom prst="rect">
            <a:avLst/>
          </a:prstGeom>
          <a:noFill/>
        </p:spPr>
        <p:txBody>
          <a:bodyPr wrap="square" rtlCol="0" anchor="t">
            <a:spAutoFit/>
          </a:bodyPr>
          <a:lstStyle/>
          <a:p>
            <a:pPr marL="285750" indent="-285750">
              <a:buFont typeface="Arial" panose="020B0604020202020204" pitchFamily="34" charset="0"/>
              <a:buChar char="•"/>
            </a:pPr>
            <a:r>
              <a:rPr lang="EN-US" sz="1400" b="1" dirty="0">
                <a:solidFill>
                  <a:srgbClr val="4A1A1A"/>
                </a:solidFill>
                <a:latin typeface="Times" panose="02020603050405020304" pitchFamily="18" charset="0"/>
                <a:cs typeface="Times" panose="02020603050405020304" pitchFamily="18" charset="0"/>
              </a:rPr>
              <a:t>Primary considerations</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Does this collection </a:t>
            </a:r>
            <a:r>
              <a:rPr lang="EN-US" sz="1400" b="1" dirty="0">
                <a:solidFill>
                  <a:srgbClr val="4A1A1A"/>
                </a:solidFill>
                <a:latin typeface="Times" panose="02020603050405020304" pitchFamily="18" charset="0"/>
                <a:cs typeface="Times" panose="02020603050405020304" pitchFamily="18" charset="0"/>
              </a:rPr>
              <a:t>fit</a:t>
            </a:r>
            <a:r>
              <a:rPr lang="EN-US" sz="1400" dirty="0">
                <a:solidFill>
                  <a:srgbClr val="4A1A1A"/>
                </a:solidFill>
                <a:latin typeface="Times" panose="02020603050405020304" pitchFamily="18" charset="0"/>
                <a:cs typeface="Times" panose="02020603050405020304" pitchFamily="18" charset="0"/>
              </a:rPr>
              <a:t> with my institution’s mission and collecting policy?</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Does this collection </a:t>
            </a:r>
            <a:r>
              <a:rPr lang="EN-US" sz="1400" b="1" dirty="0">
                <a:solidFill>
                  <a:srgbClr val="4A1A1A"/>
                </a:solidFill>
                <a:latin typeface="Times" panose="02020603050405020304" pitchFamily="18" charset="0"/>
                <a:cs typeface="Times" panose="02020603050405020304" pitchFamily="18" charset="0"/>
              </a:rPr>
              <a:t>complement or complete/add to</a:t>
            </a:r>
            <a:r>
              <a:rPr lang="EN-US" sz="1400" dirty="0">
                <a:solidFill>
                  <a:srgbClr val="4A1A1A"/>
                </a:solidFill>
                <a:latin typeface="Times" panose="02020603050405020304" pitchFamily="18" charset="0"/>
                <a:cs typeface="Times" panose="02020603050405020304" pitchFamily="18" charset="0"/>
              </a:rPr>
              <a:t> the collections we already have?</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Are we the </a:t>
            </a:r>
            <a:r>
              <a:rPr lang="EN-US" sz="1400" b="1" dirty="0">
                <a:solidFill>
                  <a:srgbClr val="4A1A1A"/>
                </a:solidFill>
                <a:latin typeface="Times" panose="02020603050405020304" pitchFamily="18" charset="0"/>
                <a:cs typeface="Times" panose="02020603050405020304" pitchFamily="18" charset="0"/>
              </a:rPr>
              <a:t>best repository </a:t>
            </a:r>
            <a:r>
              <a:rPr lang="EN-US" sz="1400" dirty="0">
                <a:solidFill>
                  <a:srgbClr val="4A1A1A"/>
                </a:solidFill>
                <a:latin typeface="Times" panose="02020603050405020304" pitchFamily="18" charset="0"/>
                <a:cs typeface="Times" panose="02020603050405020304" pitchFamily="18" charset="0"/>
              </a:rPr>
              <a:t>for these materials? Will people look for them here?</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Is this the </a:t>
            </a:r>
            <a:r>
              <a:rPr lang="EN-US" sz="1400" b="1" dirty="0">
                <a:solidFill>
                  <a:srgbClr val="4A1A1A"/>
                </a:solidFill>
                <a:latin typeface="Times" panose="02020603050405020304" pitchFamily="18" charset="0"/>
                <a:cs typeface="Times" panose="02020603050405020304" pitchFamily="18" charset="0"/>
              </a:rPr>
              <a:t>best version</a:t>
            </a:r>
            <a:r>
              <a:rPr lang="EN-US" sz="1400" dirty="0">
                <a:solidFill>
                  <a:srgbClr val="4A1A1A"/>
                </a:solidFill>
                <a:latin typeface="Times" panose="02020603050405020304" pitchFamily="18" charset="0"/>
                <a:cs typeface="Times" panose="02020603050405020304" pitchFamily="18" charset="0"/>
              </a:rPr>
              <a:t> available?</a:t>
            </a:r>
          </a:p>
          <a:p>
            <a:pPr marL="285750" indent="-285750">
              <a:buFont typeface="Arial" panose="020B0604020202020204" pitchFamily="34" charset="0"/>
              <a:buChar char="•"/>
            </a:pPr>
            <a:r>
              <a:rPr lang="EN-US" sz="1400" b="1" dirty="0">
                <a:solidFill>
                  <a:srgbClr val="4A1A1A"/>
                </a:solidFill>
                <a:latin typeface="Times" panose="02020603050405020304" pitchFamily="18" charset="0"/>
                <a:cs typeface="Times" panose="02020603050405020304" pitchFamily="18" charset="0"/>
              </a:rPr>
              <a:t>Secondary considerations</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Do we have the space to house these materials? </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Do we have the person-power to do base-level organization and processing of these materials?</a:t>
            </a:r>
          </a:p>
          <a:p>
            <a:pPr marL="742950" lvl="1" indent="-285750">
              <a:buFont typeface="Arial" panose="020B0604020202020204" pitchFamily="34" charset="0"/>
              <a:buChar char="•"/>
            </a:pPr>
            <a:r>
              <a:rPr lang="EN-US" sz="1400" dirty="0">
                <a:solidFill>
                  <a:srgbClr val="4A1A1A"/>
                </a:solidFill>
                <a:latin typeface="Times" panose="02020603050405020304" pitchFamily="18" charset="0"/>
                <a:cs typeface="Times" panose="02020603050405020304" pitchFamily="18" charset="0"/>
              </a:rPr>
              <a:t>Can we get a grant to process these materials or is there funding attached to the donation?  What stipulations are attached to donation funding?</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0136" y="3733800"/>
            <a:ext cx="3131343" cy="23551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19200" y="6248400"/>
            <a:ext cx="6324600" cy="307777"/>
          </a:xfrm>
          <a:prstGeom prst="rect">
            <a:avLst/>
          </a:prstGeom>
          <a:noFill/>
        </p:spPr>
        <p:txBody>
          <a:bodyPr wrap="square" rtlCol="0">
            <a:spAutoFit/>
          </a:bodyPr>
          <a:lstStyle/>
          <a:p>
            <a:pPr algn="ctr"/>
            <a:r>
              <a:rPr lang="en-US" sz="1400" dirty="0">
                <a:solidFill>
                  <a:srgbClr val="472400"/>
                </a:solidFill>
                <a:latin typeface="Times" panose="02020603050405020304" pitchFamily="18" charset="0"/>
                <a:cs typeface="Times" panose="02020603050405020304" pitchFamily="18" charset="0"/>
              </a:rPr>
              <a:t>Consider who holds the copyright to materials deeded to your institution</a:t>
            </a:r>
          </a:p>
        </p:txBody>
      </p:sp>
      <p:sp>
        <p:nvSpPr>
          <p:cNvPr id="6" name="Text Box 5"/>
          <p:cNvSpPr txBox="1">
            <a:spLocks noChangeArrowheads="1"/>
          </p:cNvSpPr>
          <p:nvPr/>
        </p:nvSpPr>
        <p:spPr bwMode="auto">
          <a:xfrm>
            <a:off x="1143000" y="0"/>
            <a:ext cx="7010400" cy="55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3000" b="1" dirty="0">
                <a:solidFill>
                  <a:srgbClr val="472400"/>
                </a:solidFill>
                <a:latin typeface="Times" pitchFamily="1" charset="0"/>
              </a:rPr>
              <a:t>Things to consider for Appraisal</a:t>
            </a:r>
            <a:endParaRPr lang="en-US" altLang="en-US" sz="3200" b="1" dirty="0">
              <a:solidFill>
                <a:srgbClr val="472400"/>
              </a:solidFill>
              <a:latin typeface="Times" pitchFamily="1" charset="0"/>
            </a:endParaRPr>
          </a:p>
        </p:txBody>
      </p:sp>
      <p:pic>
        <p:nvPicPr>
          <p:cNvPr id="5122" name="Picture 2" descr="Image result for pile of pa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31412"/>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776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LongProperties xmlns="http://schemas.microsoft.com/office/2006/metadata/longProperties"/>
</file>

<file path=customXml/item2.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EC7C04F-39DD-4398-8E95-F95D87E367CE}">
  <ds:schemaRefs>
    <ds:schemaRef ds:uri="http://schemas.microsoft.com/office/2006/metadata/longProperties"/>
  </ds:schemaRefs>
</ds:datastoreItem>
</file>

<file path=customXml/itemProps2.xml><?xml version="1.0" encoding="utf-8"?>
<ds:datastoreItem xmlns:ds="http://schemas.openxmlformats.org/officeDocument/2006/customXml" ds:itemID="{706FEFD2-BE96-4CAE-9246-E7F525FAA2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2257</TotalTime>
  <Words>2902</Words>
  <Application>Microsoft Office PowerPoint</Application>
  <PresentationFormat>On-screen Show (4:3)</PresentationFormat>
  <Paragraphs>461</Paragraphs>
  <Slides>34</Slides>
  <Notes>16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ＭＳ Ｐゴシック</vt:lpstr>
      <vt:lpstr>Arial</vt:lpstr>
      <vt:lpstr>Calibri</vt:lpstr>
      <vt:lpstr>Calibri Light</vt:lpstr>
      <vt:lpstr>Comic Sans MS</vt:lpstr>
      <vt:lpstr>Tempus Sans ITC</vt:lpstr>
      <vt:lpstr>Times</vt:lpstr>
      <vt:lpstr>Times New Roman</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Continuing Education</vt:lpstr>
      <vt:lpstr>PowerPoint Presentation</vt:lpstr>
      <vt:lpstr>PowerPoint Presentation</vt:lpstr>
    </vt:vector>
  </TitlesOfParts>
  <Company>Douglas County Libraries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Shaun K</dc:creator>
  <cp:lastModifiedBy>OIT</cp:lastModifiedBy>
  <cp:revision>90</cp:revision>
  <cp:lastPrinted>2006-10-26T23:12:39Z</cp:lastPrinted>
  <dcterms:created xsi:type="dcterms:W3CDTF">2014-03-04T18:38:40Z</dcterms:created>
  <dcterms:modified xsi:type="dcterms:W3CDTF">2018-07-31T18:39:51Z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TC103795489990</vt:lpwstr>
  </property>
</Properties>
</file>